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15:clr>
            <a:srgbClr val="747775"/>
          </p15:clr>
        </p15:guide>
        <p15:guide id="2" pos="576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Hailey Gora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18F7F2-6FAC-48B1-B62F-1689B5F63666}">
  <a:tblStyle styleId="{0018F7F2-6FAC-48B1-B62F-1689B5F6366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EC5AAC7-DA7D-489C-98E3-05BDFF8941A6}"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19T13:50:29.521">
    <p:pos x="6000" y="0"/>
    <p:text>end final demo slides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11-11T17:40:25.844">
    <p:pos x="3038" y="274"/>
    <p:text>This graph needs to change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and welcome to Group 10’s, Home-Owned Robotic Arm, final presentation. Before we get started with the project, lets meet the team behind it all.”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e9ad075a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fe9ad075a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dive into the hardware of our project and discuss how we put it all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you can see from the image on the right, this involves a combination of electronic components and mechanical parts working seamlessly to control the robotic arm.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joysticks to the motor system, all the pieces of hardware are integrated to ensure smooth and precise control over the arm's movements.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section, We’ll take you through the individual components we chose, why we chose them, and who worked with them.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2c279d00e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d2c279d00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5b635217c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5b635217c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2c279d00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d2c279d00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hardware design integrates multiple systems to control the robotic arm.</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At the core are </a:t>
            </a:r>
            <a:r>
              <a:rPr b="1" lang="en">
                <a:solidFill>
                  <a:schemeClr val="dk1"/>
                </a:solidFill>
              </a:rPr>
              <a:t>three ESP32 microcontrollers</a:t>
            </a:r>
            <a:r>
              <a:rPr lang="en">
                <a:solidFill>
                  <a:schemeClr val="dk1"/>
                </a:solidFill>
              </a:rPr>
              <a:t>, each controlling a stepper motor and its peripherals, such as a current sensor and encoder and motor controller.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one </a:t>
            </a:r>
            <a:r>
              <a:rPr lang="en">
                <a:solidFill>
                  <a:schemeClr val="dk1"/>
                </a:solidFill>
              </a:rPr>
              <a:t>handling</a:t>
            </a:r>
            <a:r>
              <a:rPr lang="en">
                <a:solidFill>
                  <a:schemeClr val="dk1"/>
                </a:solidFill>
              </a:rPr>
              <a:t> the end effector servo.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Communication is handled through a CAN bus system</a:t>
            </a:r>
            <a:r>
              <a:rPr lang="en">
                <a:solidFill>
                  <a:schemeClr val="dk1"/>
                </a:solidFill>
              </a:rPr>
              <a:t>, enabling efficient and reliable data transfer between all microcontrollers and the Raspberry Pi.</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The </a:t>
            </a:r>
            <a:r>
              <a:rPr b="1" lang="en">
                <a:solidFill>
                  <a:schemeClr val="dk1"/>
                </a:solidFill>
              </a:rPr>
              <a:t>Raspberry Pi</a:t>
            </a:r>
            <a:r>
              <a:rPr lang="en">
                <a:solidFill>
                  <a:schemeClr val="dk1"/>
                </a:solidFill>
              </a:rPr>
              <a:t> acts as the main controller, processing joystick and button inputs, and sending commands to the motor nodes.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Power is supplied via a </a:t>
            </a:r>
            <a:r>
              <a:rPr b="1" lang="en">
                <a:solidFill>
                  <a:schemeClr val="dk1"/>
                </a:solidFill>
              </a:rPr>
              <a:t>24V switching power supply</a:t>
            </a:r>
            <a:r>
              <a:rPr lang="en">
                <a:solidFill>
                  <a:schemeClr val="dk1"/>
                </a:solidFill>
              </a:rPr>
              <a:t>, with buck and boost regulators stepping voltages down or up as needed to support each component.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 Emanuel designed the joystick PCB and current sensors</a:t>
            </a:r>
            <a:r>
              <a:rPr lang="en">
                <a:solidFill>
                  <a:schemeClr val="dk1"/>
                </a:solidFill>
              </a:rPr>
              <a:t> and was responsible for their implementation and integration.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Hani designed the MCU PCB</a:t>
            </a:r>
            <a:r>
              <a:rPr lang="en">
                <a:solidFill>
                  <a:schemeClr val="dk1"/>
                </a:solidFill>
              </a:rPr>
              <a:t>, handled motor control, encoder integration, and managed the Raspberry Pi setup.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Hailey developed the CAN bus PCB</a:t>
            </a:r>
            <a:r>
              <a:rPr lang="en">
                <a:solidFill>
                  <a:schemeClr val="dk1"/>
                </a:solidFill>
              </a:rPr>
              <a:t>, ensuring smooth communication between all hardware nodes.</a:t>
            </a:r>
            <a:endParaRPr>
              <a:solidFill>
                <a:schemeClr val="dk1"/>
              </a:solidFill>
            </a:endParaRPr>
          </a:p>
          <a:p>
            <a:pPr indent="0" lvl="0" marL="0" rtl="0" algn="l">
              <a:lnSpc>
                <a:spcPct val="115000"/>
              </a:lnSpc>
              <a:spcBef>
                <a:spcPts val="1200"/>
              </a:spcBef>
              <a:spcAft>
                <a:spcPts val="1200"/>
              </a:spcAft>
              <a:buNone/>
            </a:pPr>
            <a:r>
              <a:rPr b="1" lang="en">
                <a:solidFill>
                  <a:schemeClr val="dk1"/>
                </a:solidFill>
              </a:rPr>
              <a:t>Jackson and Nkunu handled the voltage regulators</a:t>
            </a:r>
            <a:r>
              <a:rPr lang="en">
                <a:solidFill>
                  <a:schemeClr val="dk1"/>
                </a:solidFill>
              </a:rPr>
              <a:t> and the overall power distribution system, ensuring stable and efficient power for the entire setup.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d32963831c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d32963831c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the </a:t>
            </a:r>
            <a:r>
              <a:rPr b="1" lang="en">
                <a:solidFill>
                  <a:schemeClr val="dk1"/>
                </a:solidFill>
              </a:rPr>
              <a:t>joystick subsystem</a:t>
            </a:r>
            <a:r>
              <a:rPr lang="en">
                <a:solidFill>
                  <a:schemeClr val="dk1"/>
                </a:solidFill>
              </a:rPr>
              <a:t>, we evaluated different options for both the joystick and buttons.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 chose an </a:t>
            </a:r>
            <a:r>
              <a:rPr b="1" lang="en">
                <a:solidFill>
                  <a:schemeClr val="dk1"/>
                </a:solidFill>
              </a:rPr>
              <a:t>analog joystick</a:t>
            </a:r>
            <a:r>
              <a:rPr lang="en">
                <a:solidFill>
                  <a:schemeClr val="dk1"/>
                </a:solidFill>
              </a:rPr>
              <a:t> with a </a:t>
            </a:r>
            <a:r>
              <a:rPr b="1" lang="en">
                <a:solidFill>
                  <a:schemeClr val="dk1"/>
                </a:solidFill>
              </a:rPr>
              <a:t>potentiometer-based mechanism</a:t>
            </a:r>
            <a:r>
              <a:rPr lang="en">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a:t>
            </a:r>
            <a:r>
              <a:rPr b="1" lang="en">
                <a:solidFill>
                  <a:schemeClr val="dk1"/>
                </a:solidFill>
              </a:rPr>
              <a:t>potentiometer-based design</a:t>
            </a:r>
            <a:r>
              <a:rPr lang="en">
                <a:solidFill>
                  <a:schemeClr val="dk1"/>
                </a:solidFill>
              </a:rPr>
              <a:t> was selected for its </a:t>
            </a:r>
            <a:r>
              <a:rPr b="1" lang="en">
                <a:solidFill>
                  <a:schemeClr val="dk1"/>
                </a:solidFill>
              </a:rPr>
              <a:t>accessibility, simplicity</a:t>
            </a:r>
            <a:r>
              <a:rPr lang="en">
                <a:solidFill>
                  <a:schemeClr val="dk1"/>
                </a:solidFill>
              </a:rPr>
              <a:t>, and positive user reviews compared to that of the Hall Effect equivalent, making it ideal for our application which needs reliability.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Analog joysticks provide </a:t>
            </a:r>
            <a:r>
              <a:rPr b="1" lang="en">
                <a:solidFill>
                  <a:schemeClr val="dk1"/>
                </a:solidFill>
              </a:rPr>
              <a:t>continuous input</a:t>
            </a:r>
            <a:r>
              <a:rPr lang="en">
                <a:solidFill>
                  <a:schemeClr val="dk1"/>
                </a:solidFill>
              </a:rPr>
              <a:t>, enabling smooth and accurate control of the robotic arms movement, especially for fine motor tasks.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In contrast, digital joysticks only offer </a:t>
            </a:r>
            <a:r>
              <a:rPr b="1" lang="en">
                <a:solidFill>
                  <a:schemeClr val="dk1"/>
                </a:solidFill>
              </a:rPr>
              <a:t>discrete input</a:t>
            </a:r>
            <a:r>
              <a:rPr lang="en">
                <a:solidFill>
                  <a:schemeClr val="dk1"/>
                </a:solidFill>
              </a:rPr>
              <a:t>, which wouldn’t deliver the same level of precision.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the buttons, we selected </a:t>
            </a:r>
            <a:r>
              <a:rPr b="1" lang="en">
                <a:solidFill>
                  <a:schemeClr val="dk1"/>
                </a:solidFill>
              </a:rPr>
              <a:t>mechanical buttons</a:t>
            </a:r>
            <a:r>
              <a:rPr lang="en">
                <a:solidFill>
                  <a:schemeClr val="dk1"/>
                </a:solidFill>
              </a:rPr>
              <a:t> due to their </a:t>
            </a:r>
            <a:r>
              <a:rPr b="1" lang="en">
                <a:solidFill>
                  <a:schemeClr val="dk1"/>
                </a:solidFill>
              </a:rPr>
              <a:t>strong tactile feedback</a:t>
            </a:r>
            <a:r>
              <a:rPr lang="en">
                <a:solidFill>
                  <a:schemeClr val="dk1"/>
                </a:solidFill>
              </a:rPr>
              <a:t> and ease of integration.</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While membrane and capacitive buttons have advantages like durability and modern applications, mechanical buttons were better suited for our use case, where clear, reliable feedback is needed for safety functions like the </a:t>
            </a:r>
            <a:r>
              <a:rPr b="1" lang="en">
                <a:solidFill>
                  <a:schemeClr val="dk1"/>
                </a:solidFill>
              </a:rPr>
              <a:t>emergency stop button</a:t>
            </a:r>
            <a:r>
              <a:rPr lang="en">
                <a:solidFill>
                  <a:schemeClr val="dk1"/>
                </a:solidFill>
              </a:rPr>
              <a: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Additionally, their </a:t>
            </a:r>
            <a:r>
              <a:rPr b="1" lang="en">
                <a:solidFill>
                  <a:schemeClr val="dk1"/>
                </a:solidFill>
              </a:rPr>
              <a:t>durability</a:t>
            </a:r>
            <a:r>
              <a:rPr lang="en">
                <a:solidFill>
                  <a:schemeClr val="dk1"/>
                </a:solidFill>
              </a:rPr>
              <a:t> and </a:t>
            </a:r>
            <a:r>
              <a:rPr b="1" lang="en">
                <a:solidFill>
                  <a:schemeClr val="dk1"/>
                </a:solidFill>
              </a:rPr>
              <a:t>low cost</a:t>
            </a:r>
            <a:r>
              <a:rPr lang="en">
                <a:solidFill>
                  <a:schemeClr val="dk1"/>
                </a:solidFill>
              </a:rPr>
              <a:t> made them a </a:t>
            </a:r>
            <a:r>
              <a:rPr b="1" lang="en">
                <a:solidFill>
                  <a:schemeClr val="dk1"/>
                </a:solidFill>
              </a:rPr>
              <a:t>practical choice</a:t>
            </a:r>
            <a:r>
              <a:rPr lang="en">
                <a:solidFill>
                  <a:schemeClr val="dk1"/>
                </a:solidFill>
              </a:rPr>
              <a:t> for our design.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5b635217c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d5b635217c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a:solidFill>
                  <a:schemeClr val="dk1"/>
                </a:solidFill>
              </a:rPr>
              <a:t>We considered three microcontrollers for the joystick PCB: the </a:t>
            </a:r>
            <a:r>
              <a:rPr b="1" lang="en">
                <a:solidFill>
                  <a:schemeClr val="dk1"/>
                </a:solidFill>
              </a:rPr>
              <a:t>ATmega328P</a:t>
            </a:r>
            <a:r>
              <a:rPr lang="en">
                <a:solidFill>
                  <a:schemeClr val="dk1"/>
                </a:solidFill>
              </a:rPr>
              <a:t>, the </a:t>
            </a:r>
            <a:r>
              <a:rPr b="1" lang="en">
                <a:solidFill>
                  <a:schemeClr val="dk1"/>
                </a:solidFill>
              </a:rPr>
              <a:t>ATmega32U4</a:t>
            </a:r>
            <a:r>
              <a:rPr lang="en">
                <a:solidFill>
                  <a:schemeClr val="dk1"/>
                </a:solidFill>
              </a:rPr>
              <a:t>, and the </a:t>
            </a:r>
            <a:r>
              <a:rPr b="1" lang="en">
                <a:solidFill>
                  <a:schemeClr val="dk1"/>
                </a:solidFill>
              </a:rPr>
              <a:t>ESP32</a:t>
            </a:r>
            <a:r>
              <a:rPr lang="en">
                <a:solidFill>
                  <a:schemeClr val="dk1"/>
                </a:solidFill>
              </a:rPr>
              <a:t>.</a:t>
            </a:r>
            <a:endParaRPr>
              <a:solidFill>
                <a:schemeClr val="dk1"/>
              </a:solidFill>
            </a:endParaRPr>
          </a:p>
          <a:p>
            <a:pPr indent="0" lvl="0" marL="0" rtl="0" algn="l">
              <a:spcBef>
                <a:spcPts val="1000"/>
              </a:spcBef>
              <a:spcAft>
                <a:spcPts val="0"/>
              </a:spcAft>
              <a:buNone/>
            </a:pPr>
            <a:r>
              <a:rPr lang="en">
                <a:solidFill>
                  <a:schemeClr val="dk1"/>
                </a:solidFill>
              </a:rPr>
              <a:t>The </a:t>
            </a:r>
            <a:r>
              <a:rPr b="1" lang="en">
                <a:solidFill>
                  <a:schemeClr val="dk1"/>
                </a:solidFill>
              </a:rPr>
              <a:t>ATmega32U4</a:t>
            </a:r>
            <a:r>
              <a:rPr lang="en">
                <a:solidFill>
                  <a:schemeClr val="dk1"/>
                </a:solidFill>
              </a:rPr>
              <a:t> was chosen primarily for its </a:t>
            </a:r>
            <a:r>
              <a:rPr b="1" lang="en">
                <a:solidFill>
                  <a:schemeClr val="dk1"/>
                </a:solidFill>
              </a:rPr>
              <a:t>native USB HID support</a:t>
            </a:r>
            <a:r>
              <a:rPr lang="en">
                <a:solidFill>
                  <a:schemeClr val="dk1"/>
                </a:solidFill>
              </a:rPr>
              <a:t>, which simplifies communication with the Raspberry Pi, a critical feature for our joystick’s functionality.</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It</a:t>
            </a:r>
            <a:r>
              <a:rPr lang="en">
                <a:solidFill>
                  <a:schemeClr val="dk1"/>
                </a:solidFill>
              </a:rPr>
              <a:t> struck the perfect balance with </a:t>
            </a:r>
            <a:r>
              <a:rPr b="1" lang="en">
                <a:solidFill>
                  <a:schemeClr val="dk1"/>
                </a:solidFill>
              </a:rPr>
              <a:t>enough GPIO pins</a:t>
            </a:r>
            <a:r>
              <a:rPr lang="en">
                <a:solidFill>
                  <a:schemeClr val="dk1"/>
                </a:solidFill>
              </a:rPr>
              <a:t> for our design and good pricing, making it a practical choice.</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ATmega328P</a:t>
            </a:r>
            <a:r>
              <a:rPr lang="en">
                <a:solidFill>
                  <a:schemeClr val="dk1"/>
                </a:solidFill>
              </a:rPr>
              <a:t> is incredibly easy to work with due to its DIP package, making it beginner-friendly and simple to solder. However, it lacked the advanced features we needed, so we didn’t use it.</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ESP32</a:t>
            </a:r>
            <a:r>
              <a:rPr lang="en">
                <a:solidFill>
                  <a:schemeClr val="dk1"/>
                </a:solidFill>
              </a:rPr>
              <a:t> offers significant performance advantages, such as Wi-Fi, Bluetooth, and higher memory capacity. However, these capabilities were excessive for our design requirements and it didn’t have HID functionality </a:t>
            </a:r>
            <a:r>
              <a:rPr lang="en">
                <a:solidFill>
                  <a:schemeClr val="dk1"/>
                </a:solidFill>
              </a:rPr>
              <a:t>anyways</a:t>
            </a:r>
            <a:r>
              <a:rPr lang="en">
                <a:solidFill>
                  <a:schemeClr val="dk1"/>
                </a:solidFill>
              </a:rPr>
              <a:t>.</a:t>
            </a:r>
            <a:endParaRPr>
              <a:solidFill>
                <a:schemeClr val="dk1"/>
              </a:solidFill>
            </a:endParaRPr>
          </a:p>
          <a:p>
            <a:pPr indent="0" lvl="0" marL="0" rtl="0" algn="l">
              <a:spcBef>
                <a:spcPts val="1000"/>
              </a:spcBef>
              <a:spcAft>
                <a:spcPts val="1000"/>
              </a:spcAft>
              <a:buNone/>
            </a:pPr>
            <a:r>
              <a:rPr lang="en">
                <a:solidFill>
                  <a:schemeClr val="dk1"/>
                </a:solidFill>
              </a:rPr>
              <a:t>While it’s technically harder to boot and has a smaller SMD package compared to the other two the ATmega32U4s HID support outweighed these challenges, making it the ideal fit for the joystick PCB.</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d32963831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d32963831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5b635217c_4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d5b635217c_4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325fca794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d325fca794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Presented here are a few end effector technologies we </a:t>
            </a:r>
            <a:r>
              <a:rPr lang="en" sz="1800"/>
              <a:t>researched for implementation in the robotic arm. Those being, vacuum grippers which operate using a powered suction cup, parallel grippers which use a claw that opens and closes with the tines remaining parallel to each other, angular grippers which are similar but open and close at an angle into a pinching motion, and electromagnetic grippers which use an electromagnet to attract objects and manipulate them. In the table are some strengths and weaknesses. Vacuum grippers excel with smooth delicate objects like glass panes, but aren’t broadly applicable so many different types of objects, while Electromagnetic grippers are the best at handling objects of unusual shapes but can only handle specific materials. Ultimately we narrowed it down to parallel and angular grippers with parallel grippers being chosen due to the larger surface area of contact improving the predictability of the grip.</a:t>
            </a: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fe9ad075a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fe9ad075a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On the slide here we have a comparison between two </a:t>
            </a:r>
            <a:r>
              <a:rPr lang="en" sz="1800"/>
              <a:t>parallel</a:t>
            </a:r>
            <a:r>
              <a:rPr lang="en" sz="1800"/>
              <a:t> grippers in consideration both from the same supplier. While the right column has a wider grip width, ultimately the left column was chosen due to having a larger surface area inside its gripper and only using one motor which simplifies implementation at the end of the robotic arm.</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d2c279d00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d2c279d00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our team members. They include: [list names in order]”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d5b635217c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d5b635217c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On this slide we have more details about the selected gripper and our integration of it. Some additional advantages this gripper provides are low </a:t>
            </a:r>
            <a:r>
              <a:rPr lang="en" sz="1800"/>
              <a:t>weight</a:t>
            </a:r>
            <a:r>
              <a:rPr lang="en" sz="1800"/>
              <a:t> </a:t>
            </a:r>
            <a:r>
              <a:rPr lang="en" sz="1800"/>
              <a:t>and</a:t>
            </a:r>
            <a:r>
              <a:rPr lang="en" sz="1800"/>
              <a:t> </a:t>
            </a:r>
            <a:r>
              <a:rPr lang="en" sz="1800"/>
              <a:t>cushioned</a:t>
            </a:r>
            <a:r>
              <a:rPr lang="en" sz="1800"/>
              <a:t> clamps. As you can see it’s placed on a custom 3D printed mount with an HS-311 servo. The servo is powered by a volrantise 24 to 5 volt buck converter and it is controlled </a:t>
            </a:r>
            <a:r>
              <a:rPr lang="en" sz="1800"/>
              <a:t>through</a:t>
            </a:r>
            <a:r>
              <a:rPr lang="en" sz="1800"/>
              <a:t> the analog output pin on the </a:t>
            </a:r>
            <a:r>
              <a:rPr lang="en" sz="1800"/>
              <a:t>microcontroller</a:t>
            </a:r>
            <a:r>
              <a:rPr lang="en" sz="1800"/>
              <a:t>. The gripper is toggled open and closed by pressing a button on the joystick PCB.</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32963831c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d32963831c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32963831c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d32963831c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evaluated four current sensing technologies: </a:t>
            </a:r>
            <a:r>
              <a:rPr b="1" lang="en">
                <a:solidFill>
                  <a:schemeClr val="dk1"/>
                </a:solidFill>
              </a:rPr>
              <a:t>Hall Effect sensors</a:t>
            </a:r>
            <a:r>
              <a:rPr lang="en">
                <a:solidFill>
                  <a:schemeClr val="dk1"/>
                </a:solidFill>
              </a:rPr>
              <a:t>, </a:t>
            </a:r>
            <a:r>
              <a:rPr b="1" lang="en">
                <a:solidFill>
                  <a:schemeClr val="dk1"/>
                </a:solidFill>
              </a:rPr>
              <a:t>shunt resistors</a:t>
            </a:r>
            <a:r>
              <a:rPr lang="en">
                <a:solidFill>
                  <a:schemeClr val="dk1"/>
                </a:solidFill>
              </a:rPr>
              <a:t>, </a:t>
            </a:r>
            <a:r>
              <a:rPr b="1" lang="en">
                <a:solidFill>
                  <a:schemeClr val="dk1"/>
                </a:solidFill>
              </a:rPr>
              <a:t>Rogowski coils</a:t>
            </a:r>
            <a:r>
              <a:rPr lang="en">
                <a:solidFill>
                  <a:schemeClr val="dk1"/>
                </a:solidFill>
              </a:rPr>
              <a:t>, and </a:t>
            </a:r>
            <a:r>
              <a:rPr b="1" lang="en">
                <a:solidFill>
                  <a:schemeClr val="dk1"/>
                </a:solidFill>
              </a:rPr>
              <a:t>current transformers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We ultimately chose </a:t>
            </a:r>
            <a:r>
              <a:rPr b="1" lang="en">
                <a:solidFill>
                  <a:schemeClr val="dk1"/>
                </a:solidFill>
              </a:rPr>
              <a:t>Hall Effect sensors</a:t>
            </a:r>
            <a:r>
              <a:rPr lang="en">
                <a:solidFill>
                  <a:schemeClr val="dk1"/>
                </a:solidFill>
              </a:rPr>
              <a:t> due to their </a:t>
            </a:r>
            <a:r>
              <a:rPr b="1" lang="en">
                <a:solidFill>
                  <a:schemeClr val="dk1"/>
                </a:solidFill>
              </a:rPr>
              <a:t>circuit isolation</a:t>
            </a:r>
            <a:r>
              <a:rPr lang="en">
                <a:solidFill>
                  <a:schemeClr val="dk1"/>
                </a:solidFill>
              </a:rPr>
              <a:t> along with their </a:t>
            </a:r>
            <a:r>
              <a:rPr b="1" lang="en">
                <a:solidFill>
                  <a:schemeClr val="dk1"/>
                </a:solidFill>
              </a:rPr>
              <a:t>minimal power dissipation</a:t>
            </a:r>
            <a:r>
              <a:rPr lang="en">
                <a:solidFill>
                  <a:schemeClr val="dk1"/>
                </a:solidFill>
              </a:rPr>
              <a:t> and </a:t>
            </a:r>
            <a:r>
              <a:rPr b="1" lang="en">
                <a:solidFill>
                  <a:schemeClr val="dk1"/>
                </a:solidFill>
              </a:rPr>
              <a:t>fast response time</a:t>
            </a:r>
            <a:r>
              <a:rPr lang="en">
                <a:solidFill>
                  <a:schemeClr val="dk1"/>
                </a:solidFill>
              </a:rPr>
              <a:t> in the microsecond range.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Shunt resistors</a:t>
            </a:r>
            <a:r>
              <a:rPr lang="en">
                <a:solidFill>
                  <a:schemeClr val="dk1"/>
                </a:solidFill>
              </a:rPr>
              <a:t> were another option, offering </a:t>
            </a:r>
            <a:r>
              <a:rPr b="1" lang="en">
                <a:solidFill>
                  <a:schemeClr val="dk1"/>
                </a:solidFill>
              </a:rPr>
              <a:t>high accuracy and bandwidth</a:t>
            </a:r>
            <a:r>
              <a:rPr lang="en">
                <a:solidFill>
                  <a:schemeClr val="dk1"/>
                </a:solidFill>
              </a:rPr>
              <a:t>, but they lack circuit isolation and dissipate more power, which didn’t align with our design goals.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Rogowski coils</a:t>
            </a:r>
            <a:r>
              <a:rPr lang="en">
                <a:solidFill>
                  <a:schemeClr val="dk1"/>
                </a:solidFill>
              </a:rPr>
              <a:t> provide </a:t>
            </a:r>
            <a:r>
              <a:rPr b="1" lang="en">
                <a:solidFill>
                  <a:schemeClr val="dk1"/>
                </a:solidFill>
              </a:rPr>
              <a:t>high bandwidth</a:t>
            </a:r>
            <a:r>
              <a:rPr lang="en">
                <a:solidFill>
                  <a:schemeClr val="dk1"/>
                </a:solidFill>
              </a:rPr>
              <a:t> and </a:t>
            </a:r>
            <a:r>
              <a:rPr b="1" lang="en">
                <a:solidFill>
                  <a:schemeClr val="dk1"/>
                </a:solidFill>
              </a:rPr>
              <a:t>very fast response times</a:t>
            </a:r>
            <a:r>
              <a:rPr lang="en">
                <a:solidFill>
                  <a:schemeClr val="dk1"/>
                </a:solidFill>
              </a:rPr>
              <a:t>, but they’re less accurate and significantly more expensive, making them less practical for our application.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Current transformers</a:t>
            </a:r>
            <a:r>
              <a:rPr lang="en">
                <a:solidFill>
                  <a:schemeClr val="dk1"/>
                </a:solidFill>
              </a:rPr>
              <a:t> are a cost-effective choice with </a:t>
            </a:r>
            <a:r>
              <a:rPr b="1" lang="en">
                <a:solidFill>
                  <a:schemeClr val="dk1"/>
                </a:solidFill>
              </a:rPr>
              <a:t>circuit isolation</a:t>
            </a:r>
            <a:r>
              <a:rPr lang="en">
                <a:solidFill>
                  <a:schemeClr val="dk1"/>
                </a:solidFill>
              </a:rPr>
              <a:t>, but they offer only </a:t>
            </a:r>
            <a:r>
              <a:rPr b="1" lang="en">
                <a:solidFill>
                  <a:schemeClr val="dk1"/>
                </a:solidFill>
              </a:rPr>
              <a:t>moderate bandwidth</a:t>
            </a:r>
            <a:r>
              <a:rPr lang="en">
                <a:solidFill>
                  <a:schemeClr val="dk1"/>
                </a:solidFill>
              </a:rPr>
              <a:t> and slower response times compared to the other technologies.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a:t>
            </a:r>
            <a:r>
              <a:rPr b="1" lang="en">
                <a:solidFill>
                  <a:schemeClr val="dk1"/>
                </a:solidFill>
              </a:rPr>
              <a:t>Hall Effect sensor</a:t>
            </a:r>
            <a:r>
              <a:rPr lang="en">
                <a:solidFill>
                  <a:schemeClr val="dk1"/>
                </a:solidFill>
              </a:rPr>
              <a:t> struck the perfect balance for our needs, combining </a:t>
            </a:r>
            <a:r>
              <a:rPr b="1" lang="en">
                <a:solidFill>
                  <a:schemeClr val="dk1"/>
                </a:solidFill>
              </a:rPr>
              <a:t>moderate-to-high accuracy</a:t>
            </a:r>
            <a:r>
              <a:rPr lang="en">
                <a:solidFill>
                  <a:schemeClr val="dk1"/>
                </a:solidFill>
              </a:rPr>
              <a:t>, reasonable ease of integration, and a </a:t>
            </a:r>
            <a:r>
              <a:rPr b="1" lang="en">
                <a:solidFill>
                  <a:schemeClr val="dk1"/>
                </a:solidFill>
              </a:rPr>
              <a:t>low-to-moderate cost</a:t>
            </a:r>
            <a:r>
              <a:rPr lang="en">
                <a:solidFill>
                  <a:schemeClr val="dk1"/>
                </a:solidFill>
              </a:rPr>
              <a:t>, making it perfect for our current sensing subsystem.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32963831c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d32963831c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a:solidFill>
                  <a:schemeClr val="dk1"/>
                </a:solidFill>
              </a:rPr>
              <a:t>We compared three current sensor ICs: the </a:t>
            </a:r>
            <a:r>
              <a:rPr b="1" lang="en">
                <a:solidFill>
                  <a:schemeClr val="dk1"/>
                </a:solidFill>
              </a:rPr>
              <a:t>Allegro ACS712-05B</a:t>
            </a:r>
            <a:r>
              <a:rPr lang="en">
                <a:solidFill>
                  <a:schemeClr val="dk1"/>
                </a:solidFill>
              </a:rPr>
              <a:t>, </a:t>
            </a:r>
            <a:r>
              <a:rPr b="1" lang="en">
                <a:solidFill>
                  <a:schemeClr val="dk1"/>
                </a:solidFill>
              </a:rPr>
              <a:t>Texas Instruments TMCS1101</a:t>
            </a:r>
            <a:r>
              <a:rPr lang="en">
                <a:solidFill>
                  <a:schemeClr val="dk1"/>
                </a:solidFill>
              </a:rPr>
              <a:t>, and </a:t>
            </a:r>
            <a:r>
              <a:rPr b="1" lang="en">
                <a:solidFill>
                  <a:schemeClr val="dk1"/>
                </a:solidFill>
              </a:rPr>
              <a:t>LEM LA 25-NP</a:t>
            </a:r>
            <a:r>
              <a:rPr lang="en">
                <a:solidFill>
                  <a:schemeClr val="dk1"/>
                </a:solidFill>
              </a:rPr>
              <a:t>, focusing on current range, sensitivity, response time, and cost.</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Allegro ACS712-05B</a:t>
            </a:r>
            <a:r>
              <a:rPr lang="en">
                <a:solidFill>
                  <a:schemeClr val="dk1"/>
                </a:solidFill>
              </a:rPr>
              <a:t> was chosen because it meets our current range requirement of up to </a:t>
            </a:r>
            <a:r>
              <a:rPr b="1" lang="en">
                <a:solidFill>
                  <a:schemeClr val="dk1"/>
                </a:solidFill>
              </a:rPr>
              <a:t>5 A</a:t>
            </a:r>
            <a:r>
              <a:rPr lang="en">
                <a:solidFill>
                  <a:schemeClr val="dk1"/>
                </a:solidFill>
              </a:rPr>
              <a:t>, with a good sensitivity of </a:t>
            </a:r>
            <a:r>
              <a:rPr b="1" lang="en">
                <a:solidFill>
                  <a:schemeClr val="dk1"/>
                </a:solidFill>
              </a:rPr>
              <a:t>185 mV/A</a:t>
            </a:r>
            <a:r>
              <a:rPr lang="en">
                <a:solidFill>
                  <a:schemeClr val="dk1"/>
                </a:solidFill>
              </a:rPr>
              <a:t>, making it ideal for precise low-current measurements.</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Its </a:t>
            </a:r>
            <a:r>
              <a:rPr b="1" lang="en">
                <a:solidFill>
                  <a:schemeClr val="dk1"/>
                </a:solidFill>
              </a:rPr>
              <a:t>5 µs response time</a:t>
            </a:r>
            <a:r>
              <a:rPr lang="en">
                <a:solidFill>
                  <a:schemeClr val="dk1"/>
                </a:solidFill>
              </a:rPr>
              <a:t> ensures fast current sensing for real-time control applications.</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Texas Instruments TMCS1101</a:t>
            </a:r>
            <a:r>
              <a:rPr lang="en">
                <a:solidFill>
                  <a:schemeClr val="dk1"/>
                </a:solidFill>
              </a:rPr>
              <a:t> supports a wider current range of </a:t>
            </a:r>
            <a:r>
              <a:rPr b="1" lang="en">
                <a:solidFill>
                  <a:schemeClr val="dk1"/>
                </a:solidFill>
              </a:rPr>
              <a:t>20 A</a:t>
            </a:r>
            <a:r>
              <a:rPr lang="en">
                <a:solidFill>
                  <a:schemeClr val="dk1"/>
                </a:solidFill>
              </a:rPr>
              <a:t> but has a slower response time of </a:t>
            </a:r>
            <a:r>
              <a:rPr b="1" lang="en">
                <a:solidFill>
                  <a:schemeClr val="dk1"/>
                </a:solidFill>
              </a:rPr>
              <a:t>6.5 µs</a:t>
            </a:r>
            <a:r>
              <a:rPr lang="en">
                <a:solidFill>
                  <a:schemeClr val="dk1"/>
                </a:solidFill>
              </a:rPr>
              <a:t>, which made it less appealing for our real-time needs.</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LEM LA 25-NP</a:t>
            </a:r>
            <a:r>
              <a:rPr lang="en">
                <a:solidFill>
                  <a:schemeClr val="dk1"/>
                </a:solidFill>
              </a:rPr>
              <a:t> offers the best response time of </a:t>
            </a:r>
            <a:r>
              <a:rPr b="1" lang="en">
                <a:solidFill>
                  <a:schemeClr val="dk1"/>
                </a:solidFill>
              </a:rPr>
              <a:t>1 µs</a:t>
            </a:r>
            <a:r>
              <a:rPr lang="en">
                <a:solidFill>
                  <a:schemeClr val="dk1"/>
                </a:solidFill>
              </a:rPr>
              <a:t> and handles up to </a:t>
            </a:r>
            <a:r>
              <a:rPr b="1" lang="en">
                <a:solidFill>
                  <a:schemeClr val="dk1"/>
                </a:solidFill>
              </a:rPr>
              <a:t>25 A</a:t>
            </a:r>
            <a:r>
              <a:rPr lang="en">
                <a:solidFill>
                  <a:schemeClr val="dk1"/>
                </a:solidFill>
              </a:rPr>
              <a:t>, but its </a:t>
            </a:r>
            <a:r>
              <a:rPr b="1" lang="en">
                <a:solidFill>
                  <a:schemeClr val="dk1"/>
                </a:solidFill>
              </a:rPr>
              <a:t>through-hole form factor</a:t>
            </a:r>
            <a:r>
              <a:rPr lang="en">
                <a:solidFill>
                  <a:schemeClr val="dk1"/>
                </a:solidFill>
              </a:rPr>
              <a:t> and high cost of </a:t>
            </a:r>
            <a:r>
              <a:rPr b="1" lang="en">
                <a:solidFill>
                  <a:schemeClr val="dk1"/>
                </a:solidFill>
              </a:rPr>
              <a:t>$34.21</a:t>
            </a:r>
            <a:r>
              <a:rPr lang="en">
                <a:solidFill>
                  <a:schemeClr val="dk1"/>
                </a:solidFill>
              </a:rPr>
              <a:t> made it unsuitable for our compact and budget-conscious design.</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The </a:t>
            </a:r>
            <a:r>
              <a:rPr b="1" lang="en">
                <a:solidFill>
                  <a:schemeClr val="dk1"/>
                </a:solidFill>
              </a:rPr>
              <a:t>ACS712-05B</a:t>
            </a:r>
            <a:r>
              <a:rPr lang="en">
                <a:solidFill>
                  <a:schemeClr val="dk1"/>
                </a:solidFill>
              </a:rPr>
              <a:t> also stood out for its </a:t>
            </a:r>
            <a:r>
              <a:rPr b="1" lang="en">
                <a:solidFill>
                  <a:schemeClr val="dk1"/>
                </a:solidFill>
              </a:rPr>
              <a:t>low cost of $5.69</a:t>
            </a:r>
            <a:r>
              <a:rPr lang="en">
                <a:solidFill>
                  <a:schemeClr val="dk1"/>
                </a:solidFill>
              </a:rPr>
              <a:t>, available through DigiKey, and its </a:t>
            </a:r>
            <a:r>
              <a:rPr b="1" lang="en">
                <a:solidFill>
                  <a:schemeClr val="dk1"/>
                </a:solidFill>
              </a:rPr>
              <a:t>surface mount form factor</a:t>
            </a:r>
            <a:r>
              <a:rPr lang="en">
                <a:solidFill>
                  <a:schemeClr val="dk1"/>
                </a:solidFill>
              </a:rPr>
              <a:t>, which aligns with our PCB design constraints.</a:t>
            </a:r>
            <a:endParaRPr>
              <a:solidFill>
                <a:schemeClr val="dk1"/>
              </a:solidFill>
            </a:endParaRPr>
          </a:p>
          <a:p>
            <a:pPr indent="0" lvl="0" marL="0" rtl="0" algn="l">
              <a:spcBef>
                <a:spcPts val="1000"/>
              </a:spcBef>
              <a:spcAft>
                <a:spcPts val="1000"/>
              </a:spcAft>
              <a:buNone/>
            </a:pPr>
            <a:r>
              <a:rPr lang="en">
                <a:solidFill>
                  <a:schemeClr val="dk1"/>
                </a:solidFill>
              </a:rPr>
              <a:t>Overall, it provided the best balance of </a:t>
            </a:r>
            <a:r>
              <a:rPr b="1" lang="en">
                <a:solidFill>
                  <a:schemeClr val="dk1"/>
                </a:solidFill>
              </a:rPr>
              <a:t>performance, cost, and form factor</a:t>
            </a:r>
            <a:r>
              <a:rPr lang="en">
                <a:solidFill>
                  <a:schemeClr val="dk1"/>
                </a:solidFill>
              </a:rPr>
              <a:t>, making it the optimal choice for our project.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d5b635217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d5b635217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Microcontrollers of any project are used to be the main drivers of the hardware. For our project, we chose to use the ESP32 microcontrollers. These devices are tiny, but powerful. Their purpose is to take in all data from our encoders to read the angle of our motors, the current sensor to read current spikes, and send this data to our raspberry pi computer. They also take in data from our computer, allowing our joysticks to directly drive our motors. These powerful processing tools give us the ability to implement many other functions, such as the emergency stop and record and replay functionality, which will be talked about further in the software section.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5b635217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d5b635217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Comparing our chose microcontrollers to others, it is easy to see why the ESP32 is a good choice. For one, it is compatible with our communication bus, the CAN bus. However, it also offers the highest clock speed, two processing cores which are useful for multithreading and real-time processing, as well as a large amount of memory for flashing code. Overall, the </a:t>
            </a:r>
            <a:r>
              <a:rPr lang="en"/>
              <a:t>capabilities</a:t>
            </a:r>
            <a:r>
              <a:rPr lang="en"/>
              <a:t> of these devices, including the aspect of being on the cheaper side when compared to other microcontrollers like it, made it a great choice for our project.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5b635217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d5b635217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you know what the microcontrollers are capable of, and their general purpose, let’s talk about how they, well, talk! Using a CAN communication bus, our microcontrollers are able to send data over a decentralized framework of nodes. CAN buses themselves require two central things: a controller, and a transceiver. For these two concepts, we used our ESP32s and MCP2515 controllers as our controller node. The MCUs send data over an SPI line to our MCP2515 chip, which takes this data and passes it on to our MCP2551 transceiver, which takes in and passes CAN data across our CAN-H and CAN-L lines. There are three nodes like this, which are all capable of sending data simultaneously. By using the CAN frame IDs, we are able to organize </a:t>
            </a:r>
            <a:r>
              <a:rPr lang="en"/>
              <a:t>this data as it comes in to our devices in real time.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d5b635217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d5b635217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Comparing the CAN devices to other types of communications, we can see that we have far more use cases for the CAN. While the CAN is primarily used in automation and automotive industry, for robotics, it is a top pick. This is because all nodes need to be active at the same time, which SPI and I2C buses are not capable of. You will also notice, we compared the values of serial and parallel communication. CAN buses rae serial communication types, meaning they use two wires to send data one by one. This is done by packaging all of our CAN data into frames, each frame is sent one by one, and read one by one by every other CAN node. This method is far more cost-efficient, capable, and with a built-in system of error checks, far more reliable.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d5b635217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d5b635217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mentioned previously, our components on our CAN devices consist of two chips in the MCP25x family; a MCP2515 controller, and MCP2551 transceiver. A 16MHz crystal oscillator is attached externally to drive the MCP2515 clock signal. During testing we realized that this signal is prone to ringing, and requires proper termination to be read correctly. A voltage divider is placed inbetween the RXD lines of both our MCP chips to avoid burnout. To talk to our computer, we are using a CANable.io USB adapter, making our CAN network compatible with our raspberry pi 5.</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5b635217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d5b635217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visual of how each CAN node connects, and functions with our ESP32 microcontrollers. You will notice that each CAN transceiver is connected to their own CAN-L and CAN-H lines. These then connect to our CAN usb adapter. At the ends of this bus, two nodes have termination resistors, allowing for a successful communication between all nodes and making a closed data channel.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d5c8e3d7e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d5c8e3d7e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d5b7f7ba2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d5b7f7ba2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 power supply for a robot arm is essential to provide the required energy to operate its various components, such as motors, sensors, controllers, and other parts of the system. The power supply type and specification would depend on the arm's application, size, and components.</a:t>
            </a:r>
            <a:endParaRPr/>
          </a:p>
          <a:p>
            <a:pPr indent="-298450" lvl="0" marL="457200" rtl="0" algn="l">
              <a:spcBef>
                <a:spcPts val="0"/>
              </a:spcBef>
              <a:spcAft>
                <a:spcPts val="0"/>
              </a:spcAft>
              <a:buSzPts val="1100"/>
              <a:buChar char="●"/>
            </a:pPr>
            <a:r>
              <a:rPr lang="en"/>
              <a:t>This Power Distribution table is used to summarize and organize how electrical power is distributed in a system. It details the power sources, loads, wiring, and connections, providing critical information about voltage levels, current requirements, and power capacities for each component in the system. As you can see, after the power was calculated from each component by multiplying the maximum output voltage and maximum output current together, all the power values are added to obtain the total power value of 533 Watts. Therefore, a power supply that has more than 533 Watts is needed. Thus, a power supply with 600 Watts was needed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d32963831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d32963831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After deciding that 600W was the power value slected, we needed to find the correct kind of power supply that would work robot arm.</a:t>
            </a:r>
            <a:endParaRPr/>
          </a:p>
          <a:p>
            <a:pPr indent="-298450" lvl="0" marL="457200" rtl="0" algn="l">
              <a:spcBef>
                <a:spcPts val="0"/>
              </a:spcBef>
              <a:spcAft>
                <a:spcPts val="0"/>
              </a:spcAft>
              <a:buSzPts val="1100"/>
              <a:buChar char="●"/>
            </a:pPr>
            <a:r>
              <a:rPr lang="en"/>
              <a:t>Different power supply types offer distinct advantages and trade-offs in terms of efficiency, cost, size, reliability, and performance. </a:t>
            </a:r>
            <a:endParaRPr/>
          </a:p>
          <a:p>
            <a:pPr indent="-298450" lvl="0" marL="457200" rtl="0" algn="l">
              <a:spcBef>
                <a:spcPts val="0"/>
              </a:spcBef>
              <a:spcAft>
                <a:spcPts val="0"/>
              </a:spcAft>
              <a:buSzPts val="1100"/>
              <a:buChar char="●"/>
            </a:pPr>
            <a:r>
              <a:rPr lang="en"/>
              <a:t>Selecting the right type ensures optimal performance, safety, and cost-effectiveness for the intended use.</a:t>
            </a:r>
            <a:r>
              <a:rPr lang="en"/>
              <a:t>.</a:t>
            </a:r>
            <a:endParaRPr/>
          </a:p>
          <a:p>
            <a:pPr indent="-298450" lvl="0" marL="457200" rtl="0" algn="l">
              <a:spcBef>
                <a:spcPts val="0"/>
              </a:spcBef>
              <a:spcAft>
                <a:spcPts val="0"/>
              </a:spcAft>
              <a:buSzPts val="1100"/>
              <a:buChar char="●"/>
            </a:pPr>
            <a:r>
              <a:rPr lang="en"/>
              <a:t>Eventually, it came down to three options, which were Linear, Switching, and Battery Power Supplies</a:t>
            </a:r>
            <a:endParaRPr/>
          </a:p>
          <a:p>
            <a:pPr indent="-298450" lvl="0" marL="457200" rtl="0" algn="l">
              <a:spcBef>
                <a:spcPts val="0"/>
              </a:spcBef>
              <a:spcAft>
                <a:spcPts val="0"/>
              </a:spcAft>
              <a:buSzPts val="1100"/>
              <a:buChar char="●"/>
            </a:pPr>
            <a:r>
              <a:rPr lang="en"/>
              <a:t>Ultimately, a switching power supply was selected because they were highly </a:t>
            </a:r>
            <a:r>
              <a:rPr lang="en"/>
              <a:t>efficient</a:t>
            </a:r>
            <a:r>
              <a:rPr lang="en"/>
              <a:t> and reliable, it was compacted &amp; lightweight and it has the best advanced protection features.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d5ba46293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d5ba46293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stated in the previous slide, a switching power supply was selected. The Final part was figuring out </a:t>
            </a:r>
            <a:r>
              <a:rPr lang="en"/>
              <a:t>which switching power source to pick</a:t>
            </a:r>
            <a:endParaRPr/>
          </a:p>
          <a:p>
            <a:pPr indent="-298450" lvl="0" marL="457200" rtl="0" algn="l">
              <a:spcBef>
                <a:spcPts val="0"/>
              </a:spcBef>
              <a:spcAft>
                <a:spcPts val="0"/>
              </a:spcAft>
              <a:buSzPts val="1100"/>
              <a:buChar char="●"/>
            </a:pPr>
            <a:r>
              <a:rPr lang="en"/>
              <a:t>There were several key </a:t>
            </a:r>
            <a:r>
              <a:rPr lang="en"/>
              <a:t>specifications when selecting the best type of switching power supply such as the amount of power, efficiency, size, reliability and cost</a:t>
            </a:r>
            <a:endParaRPr/>
          </a:p>
          <a:p>
            <a:pPr indent="-298450" lvl="0" marL="457200" rtl="0" algn="l">
              <a:spcBef>
                <a:spcPts val="0"/>
              </a:spcBef>
              <a:spcAft>
                <a:spcPts val="0"/>
              </a:spcAft>
              <a:buSzPts val="1100"/>
              <a:buChar char="●"/>
            </a:pPr>
            <a:r>
              <a:rPr lang="en"/>
              <a:t>Ultimately, the Mean Well Mean Well LRS-600-24 was selected due the right amount of power, high efficiency, and it was affordable to purchase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e9ad075a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fe9ad075a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take a look at how the software is designed”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5b635217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d5b635217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general overview of our software flowcharts. This is a bit hard to read, so we’ll go section by section, and explain the nuances to each 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5b635217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d5b635217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with the joystick operations, there are four main functions. The joystick input, which provides movement data to our raspberry pi, which then maps these values in a readable fashion to our ESP32 microcontrollers. Next are our three buttons, the emergency stop button to freeze all motor movement, the record+replay function to replay motor movement, and triggering our end effector to open/close, allowing us pick up objects. Now I’ll let Emanuel explain a bit more in depth.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31609a19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d31609a19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For this slide, we're looking at the flow of the joystick code. At the core of the joystick’s functionality is user input. When a button is pressed, the system checks which button it is. If it’s the emergency stop, the arm's movement will freeze immediately, and operations will halt until the system is reset or the timeout expires.</a:t>
            </a:r>
            <a:endParaRPr/>
          </a:p>
          <a:p>
            <a:pPr indent="0" lvl="0" marL="0" rtl="0" algn="l">
              <a:lnSpc>
                <a:spcPct val="115000"/>
              </a:lnSpc>
              <a:spcBef>
                <a:spcPts val="1200"/>
              </a:spcBef>
              <a:spcAft>
                <a:spcPts val="0"/>
              </a:spcAft>
              <a:buClr>
                <a:schemeClr val="dk1"/>
              </a:buClr>
              <a:buSzPts val="1100"/>
              <a:buFont typeface="Arial"/>
              <a:buNone/>
            </a:pPr>
            <a:r>
              <a:rPr lang="en"/>
              <a:t>If the record/replay button is pressed, </a:t>
            </a:r>
            <a:r>
              <a:rPr lang="en">
                <a:solidFill>
                  <a:schemeClr val="dk1"/>
                </a:solidFill>
              </a:rPr>
              <a:t>we check whether a movement has already been recorded, then </a:t>
            </a:r>
            <a:r>
              <a:rPr lang="en"/>
              <a:t>a recording event begins and the following joysticks movements will be recorded if no recording has been saved already. The system will replay the movement for automated tasks. This allows the user to automate repetitive tasks, improving efficiency and control.</a:t>
            </a:r>
            <a:endParaRPr/>
          </a:p>
          <a:p>
            <a:pPr indent="0" lvl="0" marL="0" rtl="0" algn="l">
              <a:lnSpc>
                <a:spcPct val="115000"/>
              </a:lnSpc>
              <a:spcBef>
                <a:spcPts val="1200"/>
              </a:spcBef>
              <a:spcAft>
                <a:spcPts val="1200"/>
              </a:spcAft>
              <a:buNone/>
            </a:pPr>
            <a:r>
              <a:rPr lang="en"/>
              <a:t>If no buttons are pressed, we check if the joysticks are being moved. If they are, we detect the tilt and direction of the joystick and convert that into movement data for the robotic arm. This data is sent to the raspi and then from there to the respective esp32 for the intended motor. Also included is a simple end effector button that just sends an open and close signal to the servo holding the parallel gripper.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5b635217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d5b635217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d5b635217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d5b635217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raspberry pi handles all the scaling, polling, and other mathematical data. It sends codes depending on which part of our joystick is triggered, and uses a timer to record movement. When the pi receives current sensor data and detects a spike, it freezes the motors. When the raspberry pi detects encoder data sent, it then sends this information to our 3D simulator.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d5b7f7ba2a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d5b7f7ba2a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d2c279d00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d2c279d00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“Force control is a prominent issue within industrial automation. Automated robots are designed to boost efficiency and accuracy across manufacturing lines, and they do this well! However, these machines still require human operators to work alongside them to ensure quality control. This human element poses a danger, since these robotic arms rarely have force control implemented. This means that if a robotic arm swings against or comes across a human operator in any way, there will most certainly be a major injury </a:t>
            </a:r>
            <a:r>
              <a:rPr lang="en"/>
              <a:t>occurring</a:t>
            </a:r>
            <a:r>
              <a:rPr lang="en"/>
              <a:t>. While this industry is not lacking in safety as a whole, this small feature could greatly reduce the number of fatalities among injuries. However, how do we implement something like this?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d5b635217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d5b635217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d5b635217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d5b635217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for our microcontroller data. Our MCUs handle a big portion of our logic, including driving the actual motors. Here we can see a clear flowchart of how that works, but I believe it will be helpful to break this down bit by bit.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13dc9b9b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13dc9b9b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using the mcp2515 library, we are able to send and receive can data over our ESP32s. In this way, we are able to send encoder and current sensor data.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d5b7f7ba2a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d5b7f7ba2a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13dc9b9b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13dc9b9b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d5b7f7ba2a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d5b7f7ba2a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13dc9b9b2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13dc9b9b2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5b635217c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d5b635217c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a:solidFill>
                  <a:schemeClr val="dk1"/>
                </a:solidFill>
              </a:rPr>
              <a:t>The following slides showcases the </a:t>
            </a:r>
            <a:r>
              <a:rPr b="1" lang="en">
                <a:solidFill>
                  <a:schemeClr val="dk1"/>
                </a:solidFill>
              </a:rPr>
              <a:t>final integration of all PCBs</a:t>
            </a:r>
            <a:r>
              <a:rPr lang="en">
                <a:solidFill>
                  <a:schemeClr val="dk1"/>
                </a:solidFill>
              </a:rPr>
              <a:t> and their role in our robotic arm system.</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It includes the </a:t>
            </a:r>
            <a:r>
              <a:rPr b="1" lang="en">
                <a:solidFill>
                  <a:schemeClr val="dk1"/>
                </a:solidFill>
              </a:rPr>
              <a:t>joystick PCB</a:t>
            </a:r>
            <a:r>
              <a:rPr lang="en">
                <a:solidFill>
                  <a:schemeClr val="dk1"/>
                </a:solidFill>
              </a:rPr>
              <a:t>, </a:t>
            </a:r>
            <a:r>
              <a:rPr b="1" lang="en">
                <a:solidFill>
                  <a:schemeClr val="dk1"/>
                </a:solidFill>
              </a:rPr>
              <a:t>current sensor PCB</a:t>
            </a:r>
            <a:r>
              <a:rPr lang="en">
                <a:solidFill>
                  <a:schemeClr val="dk1"/>
                </a:solidFill>
              </a:rPr>
              <a:t>, </a:t>
            </a:r>
            <a:r>
              <a:rPr b="1" lang="en">
                <a:solidFill>
                  <a:schemeClr val="dk1"/>
                </a:solidFill>
              </a:rPr>
              <a:t>motor MCU PCB</a:t>
            </a:r>
            <a:r>
              <a:rPr lang="en">
                <a:solidFill>
                  <a:schemeClr val="dk1"/>
                </a:solidFill>
              </a:rPr>
              <a:t>, and the </a:t>
            </a:r>
            <a:r>
              <a:rPr b="1" lang="en">
                <a:solidFill>
                  <a:schemeClr val="dk1"/>
                </a:solidFill>
              </a:rPr>
              <a:t>CAN bus PCB</a:t>
            </a:r>
            <a:r>
              <a:rPr lang="en">
                <a:solidFill>
                  <a:schemeClr val="dk1"/>
                </a:solidFill>
              </a:rPr>
              <a:t>, all functioning together.</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We’ll walk through their </a:t>
            </a:r>
            <a:r>
              <a:rPr b="1" lang="en">
                <a:solidFill>
                  <a:schemeClr val="dk1"/>
                </a:solidFill>
              </a:rPr>
              <a:t>schematics, designs</a:t>
            </a:r>
            <a:r>
              <a:rPr lang="en">
                <a:solidFill>
                  <a:schemeClr val="dk1"/>
                </a:solidFill>
              </a:rPr>
              <a:t>, and how each was tested for performance and reliability.</a:t>
            </a:r>
            <a:endParaRPr>
              <a:solidFill>
                <a:schemeClr val="dk1"/>
              </a:solidFill>
            </a:endParaRPr>
          </a:p>
          <a:p>
            <a:pPr indent="0" lvl="0" marL="0" rtl="0" algn="l">
              <a:spcBef>
                <a:spcPts val="1000"/>
              </a:spcBef>
              <a:spcAft>
                <a:spcPts val="0"/>
              </a:spcAft>
              <a:buNone/>
            </a:pPr>
            <a:r>
              <a:rPr lang="en">
                <a:solidFill>
                  <a:schemeClr val="dk1"/>
                </a:solidFill>
              </a:rPr>
              <a:t>Testing focused on verifying </a:t>
            </a:r>
            <a:r>
              <a:rPr b="1" lang="en">
                <a:solidFill>
                  <a:schemeClr val="dk1"/>
                </a:solidFill>
              </a:rPr>
              <a:t>hardware functionality</a:t>
            </a:r>
            <a:r>
              <a:rPr lang="en">
                <a:solidFill>
                  <a:schemeClr val="dk1"/>
                </a:solidFill>
              </a:rPr>
              <a:t> with the </a:t>
            </a:r>
            <a:r>
              <a:rPr b="1" lang="en">
                <a:solidFill>
                  <a:schemeClr val="dk1"/>
                </a:solidFill>
              </a:rPr>
              <a:t>written software </a:t>
            </a:r>
            <a:r>
              <a:rPr lang="en">
                <a:solidFill>
                  <a:schemeClr val="dk1"/>
                </a:solidFill>
              </a:rPr>
              <a:t>and ensuring smooth coordination between all subsystems.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fe9ad075a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fe9ad075a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here’s a look at our </a:t>
            </a:r>
            <a:r>
              <a:rPr b="1" lang="en">
                <a:solidFill>
                  <a:schemeClr val="dk1"/>
                </a:solidFill>
              </a:rPr>
              <a:t>joystick prototype</a:t>
            </a:r>
            <a:r>
              <a:rPr lang="en">
                <a:solidFill>
                  <a:schemeClr val="dk1"/>
                </a:solidFill>
              </a:rPr>
              <a:t>, which we built on a breadboard to make sure everything works before we move to the final PCB.</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We’ve got </a:t>
            </a:r>
            <a:r>
              <a:rPr b="1" lang="en">
                <a:solidFill>
                  <a:schemeClr val="dk1"/>
                </a:solidFill>
              </a:rPr>
              <a:t>two analog joysticks</a:t>
            </a:r>
            <a:r>
              <a:rPr lang="en">
                <a:solidFill>
                  <a:schemeClr val="dk1"/>
                </a:solidFill>
              </a:rPr>
              <a:t> and </a:t>
            </a:r>
            <a:r>
              <a:rPr b="1" lang="en">
                <a:solidFill>
                  <a:schemeClr val="dk1"/>
                </a:solidFill>
              </a:rPr>
              <a:t>three general-purpose buttons</a:t>
            </a:r>
            <a:r>
              <a:rPr lang="en">
                <a:solidFill>
                  <a:schemeClr val="dk1"/>
                </a:solidFill>
              </a:rPr>
              <a:t> wired up. The joysticks are connected to the </a:t>
            </a:r>
            <a:r>
              <a:rPr b="1" lang="en">
                <a:solidFill>
                  <a:schemeClr val="dk1"/>
                </a:solidFill>
              </a:rPr>
              <a:t>analog inputs</a:t>
            </a:r>
            <a:r>
              <a:rPr lang="en">
                <a:solidFill>
                  <a:schemeClr val="dk1"/>
                </a:solidFill>
              </a:rPr>
              <a:t> on an </a:t>
            </a:r>
            <a:r>
              <a:rPr b="1" lang="en">
                <a:solidFill>
                  <a:schemeClr val="dk1"/>
                </a:solidFill>
              </a:rPr>
              <a:t>Arduino Leonardo</a:t>
            </a:r>
            <a:r>
              <a:rPr lang="en">
                <a:solidFill>
                  <a:schemeClr val="dk1"/>
                </a:solidFill>
              </a:rPr>
              <a:t>, and the buttons are hooked up to the </a:t>
            </a:r>
            <a:r>
              <a:rPr b="1" lang="en">
                <a:solidFill>
                  <a:schemeClr val="dk1"/>
                </a:solidFill>
              </a:rPr>
              <a:t>digital inputs</a:t>
            </a:r>
            <a:r>
              <a:rPr lang="en">
                <a:solidFill>
                  <a:schemeClr val="dk1"/>
                </a:solidFill>
              </a:rPr>
              <a:t>. The Arduino reads the joystick and button inputs and sends that data over </a:t>
            </a:r>
            <a:r>
              <a:rPr b="1" lang="en">
                <a:solidFill>
                  <a:schemeClr val="dk1"/>
                </a:solidFill>
              </a:rPr>
              <a:t>USB</a:t>
            </a:r>
            <a:r>
              <a:rPr lang="en">
                <a:solidFill>
                  <a:schemeClr val="dk1"/>
                </a:solidFill>
              </a:rPr>
              <a:t> to a laptop for testing.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communication between the Arduino and the laptop is done using </a:t>
            </a:r>
            <a:r>
              <a:rPr b="1" lang="en">
                <a:solidFill>
                  <a:schemeClr val="dk1"/>
                </a:solidFill>
              </a:rPr>
              <a:t>serial communication</a:t>
            </a:r>
            <a:r>
              <a:rPr lang="en">
                <a:solidFill>
                  <a:schemeClr val="dk1"/>
                </a:solidFill>
              </a:rPr>
              <a:t>, and we monitored the output using the </a:t>
            </a:r>
            <a:r>
              <a:rPr b="1" lang="en">
                <a:solidFill>
                  <a:schemeClr val="dk1"/>
                </a:solidFill>
              </a:rPr>
              <a:t>Arduino IDE’s serial monitor</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Some of the </a:t>
            </a:r>
            <a:r>
              <a:rPr b="1" lang="en">
                <a:solidFill>
                  <a:schemeClr val="dk1"/>
                </a:solidFill>
              </a:rPr>
              <a:t>key features</a:t>
            </a:r>
            <a:r>
              <a:rPr lang="en">
                <a:solidFill>
                  <a:schemeClr val="dk1"/>
                </a:solidFill>
              </a:rPr>
              <a:t> of this setup:</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joysticks give us </a:t>
            </a:r>
            <a:r>
              <a:rPr b="1" lang="en">
                <a:solidFill>
                  <a:schemeClr val="dk1"/>
                </a:solidFill>
              </a:rPr>
              <a:t>X/Y axis control</a:t>
            </a:r>
            <a:r>
              <a:rPr lang="en">
                <a:solidFill>
                  <a:schemeClr val="dk1"/>
                </a:solidFill>
              </a:rPr>
              <a:t>, which we use to simulate the movement of the robotic arm.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buttons include an </a:t>
            </a:r>
            <a:r>
              <a:rPr b="1" lang="en">
                <a:solidFill>
                  <a:schemeClr val="dk1"/>
                </a:solidFill>
              </a:rPr>
              <a:t>emergency stop</a:t>
            </a:r>
            <a:r>
              <a:rPr lang="en">
                <a:solidFill>
                  <a:schemeClr val="dk1"/>
                </a:solidFill>
              </a:rPr>
              <a:t>, a </a:t>
            </a:r>
            <a:r>
              <a:rPr b="1" lang="en">
                <a:solidFill>
                  <a:schemeClr val="dk1"/>
                </a:solidFill>
              </a:rPr>
              <a:t>record/replay button</a:t>
            </a:r>
            <a:r>
              <a:rPr lang="en">
                <a:solidFill>
                  <a:schemeClr val="dk1"/>
                </a:solidFill>
              </a:rPr>
              <a:t>, and one to </a:t>
            </a:r>
            <a:r>
              <a:rPr b="1" lang="en">
                <a:solidFill>
                  <a:schemeClr val="dk1"/>
                </a:solidFill>
              </a:rPr>
              <a:t>control the end effector.</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Since we’re using the </a:t>
            </a:r>
            <a:r>
              <a:rPr b="1" lang="en">
                <a:solidFill>
                  <a:schemeClr val="dk1"/>
                </a:solidFill>
              </a:rPr>
              <a:t>Arduino Leonardo</a:t>
            </a:r>
            <a:r>
              <a:rPr lang="en">
                <a:solidFill>
                  <a:schemeClr val="dk1"/>
                </a:solidFill>
              </a:rPr>
              <a:t>, there’s also potential for </a:t>
            </a:r>
            <a:r>
              <a:rPr b="1" lang="en">
                <a:solidFill>
                  <a:schemeClr val="dk1"/>
                </a:solidFill>
              </a:rPr>
              <a:t>HID functionality</a:t>
            </a:r>
            <a:r>
              <a:rPr lang="en">
                <a:solidFill>
                  <a:schemeClr val="dk1"/>
                </a:solidFill>
              </a:rPr>
              <a:t>, meaning we could emulate something like a PS4 controller in the future.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319cb273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d319cb27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Now, let's take a look at the </a:t>
            </a:r>
            <a:r>
              <a:rPr b="1" lang="en" sz="1400">
                <a:solidFill>
                  <a:schemeClr val="dk1"/>
                </a:solidFill>
              </a:rPr>
              <a:t>Joystick PCB Schematic</a:t>
            </a:r>
            <a:r>
              <a:rPr lang="en" sz="1400">
                <a:solidFill>
                  <a:schemeClr val="dk1"/>
                </a:solidFill>
              </a:rPr>
              <a:t>. This is the complete design of our ATmega32U4-based joystick controller.</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To start with, we have </a:t>
            </a:r>
            <a:r>
              <a:rPr b="1" lang="en" sz="1400">
                <a:solidFill>
                  <a:schemeClr val="dk1"/>
                </a:solidFill>
              </a:rPr>
              <a:t>micro USB connectivity</a:t>
            </a:r>
            <a:r>
              <a:rPr lang="en" sz="1400">
                <a:solidFill>
                  <a:schemeClr val="dk1"/>
                </a:solidFill>
              </a:rPr>
              <a:t>, which serves dual purposes: it provides power to the board and also handles data transfer to the Raspberry Pi. To that end, we have added a </a:t>
            </a:r>
            <a:r>
              <a:rPr b="1" lang="en" sz="1400">
                <a:solidFill>
                  <a:schemeClr val="dk1"/>
                </a:solidFill>
              </a:rPr>
              <a:t>fuse between Vusb and all other Vcc's</a:t>
            </a:r>
            <a:r>
              <a:rPr lang="en" sz="1400">
                <a:solidFill>
                  <a:schemeClr val="dk1"/>
                </a:solidFill>
              </a:rPr>
              <a:t> present on the MCU and system for safety and testing, ensuring that any unexpected power surges are contained.</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To ensure stable operation of the microcontroller, we’ve included </a:t>
            </a:r>
            <a:r>
              <a:rPr b="1" lang="en" sz="1400">
                <a:solidFill>
                  <a:schemeClr val="dk1"/>
                </a:solidFill>
              </a:rPr>
              <a:t>decoupling capacitors</a:t>
            </a:r>
            <a:r>
              <a:rPr lang="en" sz="1400">
                <a:solidFill>
                  <a:schemeClr val="dk1"/>
                </a:solidFill>
              </a:rPr>
              <a:t> and a </a:t>
            </a:r>
            <a:r>
              <a:rPr b="1" lang="en" sz="1400">
                <a:solidFill>
                  <a:schemeClr val="dk1"/>
                </a:solidFill>
              </a:rPr>
              <a:t>crystal oscillator</a:t>
            </a:r>
            <a:r>
              <a:rPr lang="en" sz="1400">
                <a:solidFill>
                  <a:schemeClr val="dk1"/>
                </a:solidFill>
              </a:rPr>
              <a:t>. These components help maintain a clean, steady power supply and clock signal for the MCU, which is essential for reliable operation.</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For input, we’ve implemented four buttons, labeled </a:t>
            </a:r>
            <a:r>
              <a:rPr b="1" lang="en" sz="1400">
                <a:solidFill>
                  <a:schemeClr val="dk1"/>
                </a:solidFill>
              </a:rPr>
              <a:t>SW1 through SW4</a:t>
            </a:r>
            <a:r>
              <a:rPr lang="en" sz="1400">
                <a:solidFill>
                  <a:schemeClr val="dk1"/>
                </a:solidFill>
              </a:rPr>
              <a:t>, as well as the connections for our two joysticks. As we mentioned already, the buttons include the </a:t>
            </a:r>
            <a:r>
              <a:rPr b="1" lang="en" sz="1400">
                <a:solidFill>
                  <a:schemeClr val="dk1"/>
                </a:solidFill>
              </a:rPr>
              <a:t>record/replay button</a:t>
            </a:r>
            <a:r>
              <a:rPr lang="en" sz="1400">
                <a:solidFill>
                  <a:schemeClr val="dk1"/>
                </a:solidFill>
              </a:rPr>
              <a:t>, the </a:t>
            </a:r>
            <a:r>
              <a:rPr b="1" lang="en" sz="1400">
                <a:solidFill>
                  <a:schemeClr val="dk1"/>
                </a:solidFill>
              </a:rPr>
              <a:t>end effector on/off button</a:t>
            </a:r>
            <a:r>
              <a:rPr lang="en" sz="1400">
                <a:solidFill>
                  <a:schemeClr val="dk1"/>
                </a:solidFill>
              </a:rPr>
              <a:t>, the </a:t>
            </a:r>
            <a:r>
              <a:rPr b="1" lang="en" sz="1400">
                <a:solidFill>
                  <a:schemeClr val="dk1"/>
                </a:solidFill>
              </a:rPr>
              <a:t>E-stop button</a:t>
            </a:r>
            <a:r>
              <a:rPr lang="en" sz="1400">
                <a:solidFill>
                  <a:schemeClr val="dk1"/>
                </a:solidFill>
              </a:rPr>
              <a:t> for safety, and finally, we've also added a </a:t>
            </a:r>
            <a:r>
              <a:rPr b="1" lang="en" sz="1400">
                <a:solidFill>
                  <a:schemeClr val="dk1"/>
                </a:solidFill>
              </a:rPr>
              <a:t>reset button</a:t>
            </a:r>
            <a:r>
              <a:rPr lang="en" sz="1400">
                <a:solidFill>
                  <a:schemeClr val="dk1"/>
                </a:solidFill>
              </a:rPr>
              <a:t> for the MCU to assist with testing during development.</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Additionally, we have a </a:t>
            </a:r>
            <a:r>
              <a:rPr b="1" lang="en" sz="1400">
                <a:solidFill>
                  <a:schemeClr val="dk1"/>
                </a:solidFill>
              </a:rPr>
              <a:t>Power LED</a:t>
            </a:r>
            <a:r>
              <a:rPr lang="en" sz="1400">
                <a:solidFill>
                  <a:schemeClr val="dk1"/>
                </a:solidFill>
              </a:rPr>
              <a:t> to indicate when the board is receiving power and a </a:t>
            </a:r>
            <a:r>
              <a:rPr b="1" lang="en" sz="1400">
                <a:solidFill>
                  <a:schemeClr val="dk1"/>
                </a:solidFill>
              </a:rPr>
              <a:t>GPIO LED</a:t>
            </a:r>
            <a:r>
              <a:rPr lang="en" sz="1400">
                <a:solidFill>
                  <a:schemeClr val="dk1"/>
                </a:solidFill>
              </a:rPr>
              <a:t> that can be programmed for status indication. These visual indicators help us easily monitor the system's state during testing and operation.</a:t>
            </a:r>
            <a:endParaRPr sz="1400">
              <a:solidFill>
                <a:schemeClr val="dk1"/>
              </a:solidFill>
            </a:endParaRPr>
          </a:p>
          <a:p>
            <a:pPr indent="0" lvl="0" marL="0" rtl="0" algn="l">
              <a:spcBef>
                <a:spcPts val="1200"/>
              </a:spcBef>
              <a:spcAft>
                <a:spcPts val="0"/>
              </a:spcAft>
              <a:buNone/>
            </a:pPr>
            <a:r>
              <a:t/>
            </a:r>
            <a:endParaRPr>
              <a:solidFill>
                <a:schemeClr val="dk1"/>
              </a:solidFill>
              <a:highlight>
                <a:srgbClr val="FF00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d2c279d00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d2c279d00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 is to use Field-Oriented Control. This gives us full control over torque, velocity, and force parameters of our robotic arm’s motors. This means that with the use of microcontrollers, embedded programming, and three-phase stepper motors, we can control the oscillation of our motors in a more precise and accurate manner than what the industry standard allows. Using these methods, we can also allow our robotic arm to adjust itself in real-time, and recognize when it has been obstructed, allowing it to reduce the amount of force it is using at a given time.”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d319cb273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d319cb273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Moving onto the </a:t>
            </a:r>
            <a:r>
              <a:rPr b="1" lang="en">
                <a:solidFill>
                  <a:schemeClr val="dk1"/>
                </a:solidFill>
              </a:rPr>
              <a:t>Joystick PCB Electronic Design</a:t>
            </a:r>
            <a:r>
              <a:rPr lang="en">
                <a:solidFill>
                  <a:schemeClr val="dk1"/>
                </a:solidFill>
              </a:rPr>
              <a:t>. One of the key design choices was placing critical components like the </a:t>
            </a:r>
            <a:r>
              <a:rPr b="1" lang="en">
                <a:solidFill>
                  <a:schemeClr val="dk1"/>
                </a:solidFill>
              </a:rPr>
              <a:t>external oscillator</a:t>
            </a:r>
            <a:r>
              <a:rPr lang="en">
                <a:solidFill>
                  <a:schemeClr val="dk1"/>
                </a:solidFill>
              </a:rPr>
              <a:t> and </a:t>
            </a:r>
            <a:r>
              <a:rPr b="1" lang="en">
                <a:solidFill>
                  <a:schemeClr val="dk1"/>
                </a:solidFill>
              </a:rPr>
              <a:t>decoupling capacitors</a:t>
            </a:r>
            <a:r>
              <a:rPr lang="en">
                <a:solidFill>
                  <a:schemeClr val="dk1"/>
                </a:solidFill>
              </a:rPr>
              <a:t> close to the MCU. This ensures </a:t>
            </a:r>
            <a:r>
              <a:rPr b="1" lang="en">
                <a:solidFill>
                  <a:schemeClr val="dk1"/>
                </a:solidFill>
              </a:rPr>
              <a:t>stable power delivery</a:t>
            </a:r>
            <a:r>
              <a:rPr lang="en">
                <a:solidFill>
                  <a:schemeClr val="dk1"/>
                </a:solidFill>
              </a:rPr>
              <a:t> and </a:t>
            </a:r>
            <a:r>
              <a:rPr b="1" lang="en">
                <a:solidFill>
                  <a:schemeClr val="dk1"/>
                </a:solidFill>
              </a:rPr>
              <a:t>accurate clock timing</a:t>
            </a:r>
            <a:r>
              <a:rPr lang="en">
                <a:solidFill>
                  <a:schemeClr val="dk1"/>
                </a:solidFill>
              </a:rPr>
              <a:t>, which are essential for reliable MCU operation.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 also made sure the </a:t>
            </a:r>
            <a:r>
              <a:rPr b="1" lang="en">
                <a:solidFill>
                  <a:schemeClr val="dk1"/>
                </a:solidFill>
              </a:rPr>
              <a:t>traces</a:t>
            </a:r>
            <a:r>
              <a:rPr lang="en">
                <a:solidFill>
                  <a:schemeClr val="dk1"/>
                </a:solidFill>
              </a:rPr>
              <a:t> are routed with sufficient spacing to prevent interference and maintain signal integrity, and allow for easier hand soldering if troubleshooting is needed.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Proper ground planes</a:t>
            </a:r>
            <a:r>
              <a:rPr lang="en">
                <a:solidFill>
                  <a:schemeClr val="dk1"/>
                </a:solidFill>
              </a:rPr>
              <a:t> were also poured on the top and bottom layers and interconnected to reduce EMI, and screw holes were included to ensure an enclosure could be 3D printed to protect the PCB has it is intended to be handheld.</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In terms of </a:t>
            </a:r>
            <a:r>
              <a:rPr b="1" lang="en">
                <a:solidFill>
                  <a:schemeClr val="dk1"/>
                </a:solidFill>
              </a:rPr>
              <a:t>ergonomics</a:t>
            </a:r>
            <a:r>
              <a:rPr lang="en">
                <a:solidFill>
                  <a:schemeClr val="dk1"/>
                </a:solidFill>
              </a:rPr>
              <a:t>, we placed the buttons farther from the MCU to keep the wiring clean and reduce interference and the joysticks at 2 inches apart mimicking a console controller.</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fe9ad075a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fe9ad075a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joystick PCB testing process began once the ATmega32U4-based PCB was delivered.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After soldering on the remaining through hole components the first step was burning the </a:t>
            </a:r>
            <a:r>
              <a:rPr b="1" lang="en">
                <a:solidFill>
                  <a:schemeClr val="dk1"/>
                </a:solidFill>
              </a:rPr>
              <a:t>bootloader via ICSP</a:t>
            </a:r>
            <a:r>
              <a:rPr lang="en">
                <a:solidFill>
                  <a:schemeClr val="dk1"/>
                </a:solidFill>
              </a:rPr>
              <a:t>, enabling support with the Arduino IDE. This was crucial to initialize the microcontroller for our project, otherwise we would have to write the firmware and driver ourselves in C.</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During </a:t>
            </a:r>
            <a:r>
              <a:rPr b="1" lang="en">
                <a:solidFill>
                  <a:schemeClr val="dk1"/>
                </a:solidFill>
              </a:rPr>
              <a:t>prototype testing</a:t>
            </a:r>
            <a:r>
              <a:rPr lang="en">
                <a:solidFill>
                  <a:schemeClr val="dk1"/>
                </a:solidFill>
              </a:rPr>
              <a:t>, we verified the joysticks and buttons by connecting the PCB to a laptop and observing outputs through the HID functionality.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One challenge we faced was finding the correct method to burn the bootloader, as conflicting online information caused some trial and error. However, we successfully resolved this issue, found the right series of steps, and managed to boot it into essentially mimicking an arduino leonardo which houses the same ATmega32u4.</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final step involved integrating the joystick PCB with the Raspberry Pi and motor system to fully control the robotic arm. This testing ensures the entire system operates smoothly and reliably.</a:t>
            </a:r>
            <a:endParaRPr>
              <a:solidFill>
                <a:schemeClr val="dk1"/>
              </a:solidFill>
            </a:endParaRPr>
          </a:p>
          <a:p>
            <a:pPr indent="0" lvl="0" marL="0" rtl="0" algn="l">
              <a:spcBef>
                <a:spcPts val="1200"/>
              </a:spcBef>
              <a:spcAft>
                <a:spcPts val="0"/>
              </a:spcAft>
              <a:buNone/>
            </a:pPr>
            <a:r>
              <a:t/>
            </a:r>
            <a:endParaRPr>
              <a:highlight>
                <a:srgbClr val="FF0000"/>
              </a:highligh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d5b63521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d5b63521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“Force control is a prominent issue within industrial automation. Automated robots are designed to boost efficiency and accuracy across manufacturing lines, and they do this well! However, these machines still require human operators to work alongside them to ensure quality control. This human element poses a danger, since these robotic arms rarely have force control implemented. This means that if a robotic arm swings against or comes across a human operator in any way, there will most certainly be a major injury occurring. While this industry is not lacking in safety as a whole, this small feature could greatly reduce the number of fatalities among injuries. However, how do we implement something like this?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5b635217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d5b635217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“Force control is a prominent issue within industrial automation. Automated robots are designed to boost efficiency and accuracy across manufacturing lines, and they do this well! However, these machines still require human operators to work alongside them to ensure quality control. This human element poses a danger, since these robotic arms rarely have force control implemented. This means that if a robotic arm swings against or comes across a human operator in any way, there will most certainly be a major injury occurring. While this industry is not lacking in safety as a whole, this small feature could greatly reduce the number of fatalities among injuries. However, how do we implement something like this?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fe9ad075a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fe9ad075a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fe9ad075a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fe9ad075a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there are several components in the system where low voltage is needed, the 24V coming from the power supply would need to be converted.</a:t>
            </a:r>
            <a:endParaRPr/>
          </a:p>
          <a:p>
            <a:pPr indent="0" lvl="0" marL="0" rtl="0" algn="l">
              <a:spcBef>
                <a:spcPts val="0"/>
              </a:spcBef>
              <a:spcAft>
                <a:spcPts val="0"/>
              </a:spcAft>
              <a:buNone/>
            </a:pPr>
            <a:r>
              <a:rPr lang="en"/>
              <a:t>Switching buck regulators are used to step down a higher voltage to a lower voltage efficiently</a:t>
            </a:r>
            <a:endParaRPr/>
          </a:p>
          <a:p>
            <a:pPr indent="0" lvl="0" marL="0" rtl="0" algn="l">
              <a:spcBef>
                <a:spcPts val="0"/>
              </a:spcBef>
              <a:spcAft>
                <a:spcPts val="0"/>
              </a:spcAft>
              <a:buNone/>
            </a:pPr>
            <a:r>
              <a:rPr lang="en"/>
              <a:t>Their purpose is to convert electrical energy with minimal loss compared to linear regulators.</a:t>
            </a:r>
            <a:endParaRPr/>
          </a:p>
          <a:p>
            <a:pPr indent="0" lvl="0" marL="0" rtl="0" algn="l">
              <a:spcBef>
                <a:spcPts val="0"/>
              </a:spcBef>
              <a:spcAft>
                <a:spcPts val="0"/>
              </a:spcAft>
              <a:buNone/>
            </a:pPr>
            <a:r>
              <a:rPr lang="en"/>
              <a:t>Firstly, a switching buck regulator that can drop 24Vs down to 3.3Vs was needed</a:t>
            </a:r>
            <a:endParaRPr/>
          </a:p>
          <a:p>
            <a:pPr indent="0" lvl="0" marL="0" rtl="0" algn="l">
              <a:spcBef>
                <a:spcPts val="0"/>
              </a:spcBef>
              <a:spcAft>
                <a:spcPts val="0"/>
              </a:spcAft>
              <a:buNone/>
            </a:pPr>
            <a:r>
              <a:rPr lang="en"/>
              <a:t>The TPS54308DDCR was a useful regulator to use due to high efficiency and a good compact size</a:t>
            </a:r>
            <a:endParaRPr/>
          </a:p>
          <a:p>
            <a:pPr indent="0" lvl="0" marL="0" rtl="0" algn="l">
              <a:spcBef>
                <a:spcPts val="0"/>
              </a:spcBef>
              <a:spcAft>
                <a:spcPts val="0"/>
              </a:spcAft>
              <a:buNone/>
            </a:pPr>
            <a:r>
              <a:rPr lang="en"/>
              <a:t>This regulator has an Input Voltage: 4.5V-28V, Output Voltage: 1V-28V, Output Current: 3A, Efficiency: 87%</a:t>
            </a:r>
            <a:endParaRPr/>
          </a:p>
          <a:p>
            <a:pPr indent="0" lvl="0" marL="0" rtl="0" algn="l">
              <a:spcBef>
                <a:spcPts val="0"/>
              </a:spcBef>
              <a:spcAft>
                <a:spcPts val="0"/>
              </a:spcAft>
              <a:buNone/>
            </a:pPr>
            <a:r>
              <a:rPr lang="en"/>
              <a:t>This regulator can Supplies Voltage for ESP32 Wroom MCU, Position Sensor Encoder &amp; a 3.3-5V Boost Regulator</a:t>
            </a:r>
            <a:endParaRPr/>
          </a:p>
          <a:p>
            <a:pPr indent="0" lvl="0" marL="0" rtl="0" algn="l">
              <a:spcBef>
                <a:spcPts val="0"/>
              </a:spcBef>
              <a:spcAft>
                <a:spcPts val="0"/>
              </a:spcAft>
              <a:buClr>
                <a:schemeClr val="dk1"/>
              </a:buClr>
              <a:buSzPts val="1100"/>
              <a:buFont typeface="Arial"/>
              <a:buNone/>
            </a:pPr>
            <a:r>
              <a:rPr lang="en"/>
              <a:t>Pictured on the right is the schematic of the 24V-3.3 Buck regulator consisting of resistors, capacitors, and an inductor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d5b7f7ba2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d5b7f7ba2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As mentioned on the previous slide</a:t>
            </a:r>
            <a:r>
              <a:rPr lang="en">
                <a:solidFill>
                  <a:schemeClr val="dk1"/>
                </a:solidFill>
              </a:rPr>
              <a:t>, a Switching Boost Regulator would also need to be included within our system.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device can increase the input voltage to a higher output voltage by storing energy in an inductor and then releasing it at a higher voltage level.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Since we wanted the voltage to increase from 3.3V to 5V, The TPS613222ADBVR was the right choice also due to high efficiency and a good compact size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regulator has an Input Voltage: 900mV-5.5V, Output Voltage: 5.5V, Output Current: 1.8A, Efficiency: 87%</a:t>
            </a:r>
            <a:endParaRPr>
              <a:solidFill>
                <a:schemeClr val="dk1"/>
              </a:solidFill>
            </a:endParaRPr>
          </a:p>
          <a:p>
            <a:pPr indent="0" lvl="0" marL="0" rtl="0" algn="l">
              <a:spcBef>
                <a:spcPts val="0"/>
              </a:spcBef>
              <a:spcAft>
                <a:spcPts val="0"/>
              </a:spcAft>
              <a:buNone/>
            </a:pPr>
            <a:r>
              <a:rPr lang="en">
                <a:solidFill>
                  <a:schemeClr val="dk1"/>
                </a:solidFill>
              </a:rPr>
              <a:t>This regulator can Supplies Voltage for Current Sensor, CAN transceiver, and can also be a reference voltage for the Motor Controller</a:t>
            </a:r>
            <a:endParaRPr>
              <a:solidFill>
                <a:schemeClr val="dk1"/>
              </a:solidFill>
            </a:endParaRPr>
          </a:p>
          <a:p>
            <a:pPr indent="0" lvl="0" marL="0" rtl="0" algn="l">
              <a:spcBef>
                <a:spcPts val="0"/>
              </a:spcBef>
              <a:spcAft>
                <a:spcPts val="0"/>
              </a:spcAft>
              <a:buNone/>
            </a:pPr>
            <a:r>
              <a:rPr lang="en"/>
              <a:t>Pictured on the right is the schematic for the 3.3 to 5V Boost Regulator consisting of capacitors, a resistor, an inductor, and a Schottky Diode which can also be an LED.</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d5b635217c_3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d5b635217c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This is the Unified PCB we designed that integrates the ESP32 microcontroller with a pair of regulators that allow both it and its connected devices to be powered at their </a:t>
            </a:r>
            <a:r>
              <a:rPr lang="en" sz="1800"/>
              <a:t>appropriate</a:t>
            </a:r>
            <a:r>
              <a:rPr lang="en" sz="1800"/>
              <a:t> voltages. It features a 24 to 3.3 buck regulator to step down voltage from the power supply to power the microcontroller, position sensors, and CAN controller, a 3.3 to 5 boost </a:t>
            </a:r>
            <a:r>
              <a:rPr lang="en" sz="1800"/>
              <a:t>regulator to power the CAN transceiver, current sensor, and provide reference voltage to the motor controller,</a:t>
            </a:r>
            <a:r>
              <a:rPr lang="en" sz="1800"/>
              <a:t> as well as a 3.3 to 5 volt logic level shifter to </a:t>
            </a:r>
            <a:r>
              <a:rPr lang="en" sz="1800"/>
              <a:t>connect</a:t>
            </a:r>
            <a:r>
              <a:rPr lang="en" sz="1800"/>
              <a:t> data lines at their </a:t>
            </a:r>
            <a:r>
              <a:rPr lang="en" sz="1800"/>
              <a:t>appropriate</a:t>
            </a:r>
            <a:r>
              <a:rPr lang="en" sz="1800"/>
              <a:t> logic levels.</a:t>
            </a:r>
            <a:endParaRPr sz="18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d5b635217c_3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d5b635217c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This slide shows the layout of the electronic design for the microcontroller and </a:t>
            </a:r>
            <a:r>
              <a:rPr lang="en" sz="1800">
                <a:solidFill>
                  <a:schemeClr val="dk1"/>
                </a:solidFill>
              </a:rPr>
              <a:t>regulator</a:t>
            </a:r>
            <a:r>
              <a:rPr lang="en" sz="1800">
                <a:solidFill>
                  <a:schemeClr val="dk1"/>
                </a:solidFill>
              </a:rPr>
              <a:t> board. On the top right is the 3.3 to 5 volt regulator circuit and to the bottom left of that is the 24 to 3.3 regulator circuit. Below that is the microcontroller footprint and beneath that is the logic level shifter. The top left screw terminal contains the 24 volt input pins and the other screw terminals include data lines and 3.3 and 5 volt output pins. Lastly the 5 pin header includes the data pins to program the microcontroller. The layout for the regulators was made using the </a:t>
            </a:r>
            <a:r>
              <a:rPr lang="en" sz="1800">
                <a:solidFill>
                  <a:schemeClr val="dk1"/>
                </a:solidFill>
              </a:rPr>
              <a:t>recommended</a:t>
            </a:r>
            <a:r>
              <a:rPr lang="en" sz="1800">
                <a:solidFill>
                  <a:schemeClr val="dk1"/>
                </a:solidFill>
              </a:rPr>
              <a:t> layouts in the datasheets as reference, though there are still significant </a:t>
            </a:r>
            <a:r>
              <a:rPr lang="en" sz="1800">
                <a:solidFill>
                  <a:schemeClr val="dk1"/>
                </a:solidFill>
              </a:rPr>
              <a:t>discrepancies</a:t>
            </a:r>
            <a:r>
              <a:rPr lang="en" sz="1800">
                <a:solidFill>
                  <a:schemeClr val="dk1"/>
                </a:solidFill>
              </a:rPr>
              <a:t> between the </a:t>
            </a:r>
            <a:r>
              <a:rPr lang="en" sz="1800">
                <a:solidFill>
                  <a:schemeClr val="dk1"/>
                </a:solidFill>
              </a:rPr>
              <a:t>recommended</a:t>
            </a:r>
            <a:r>
              <a:rPr lang="en" sz="1800">
                <a:solidFill>
                  <a:schemeClr val="dk1"/>
                </a:solidFill>
              </a:rPr>
              <a:t> layout and the final electronic design. Positioning of the components including capacitors, inductors, and connections to the ground plane was decided taking mitigation of interference into account.</a:t>
            </a:r>
            <a:endParaRPr sz="1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d5b635217c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d5b635217c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Testing the unified PCB involved a similar process to testing the dedicated microcontroller board in that we programmed it, tested how it ran code and integrated with </a:t>
            </a:r>
            <a:r>
              <a:rPr lang="en" sz="1800">
                <a:solidFill>
                  <a:schemeClr val="dk1"/>
                </a:solidFill>
              </a:rPr>
              <a:t>other</a:t>
            </a:r>
            <a:r>
              <a:rPr lang="en" sz="1800">
                <a:solidFill>
                  <a:schemeClr val="dk1"/>
                </a:solidFill>
              </a:rPr>
              <a:t> devices. The difference is that before we could get to that, we first had to make sure the buck and boost regulators were both reaching </a:t>
            </a:r>
            <a:r>
              <a:rPr lang="en" sz="1800">
                <a:solidFill>
                  <a:schemeClr val="dk1"/>
                </a:solidFill>
              </a:rPr>
              <a:t>their proper voltages and were functioning under a load. An earlier iteration of the 24 to 3.3 buck converter failed under load testing and a solution we found was to replace the surface mount inductor with a through hole one with a higher current rating appropriate to the specifications in the datasheet. After we found success with the regulators the microcontroller was soldered on so it could be programmed and integrated with other parts of the motor control subsystem.</a:t>
            </a: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2c279d00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d2c279d00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stands for Field Oriented Control Utilization System, which is inspired by the way in which we are implementing field oriented control to improve our design. Our main motivation behind this implementation is the automation industry’s lack of sufficient safety precautions. By the addition of a simple force control algorithm, we could greatly improve the conditions that operators work in around these robotic devices. Let’s get more in depth about these issues.”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d5b635217c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d5b635217c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This slide covers the design of our </a:t>
            </a:r>
            <a:r>
              <a:rPr b="1" lang="en">
                <a:solidFill>
                  <a:schemeClr val="dk1"/>
                </a:solidFill>
              </a:rPr>
              <a:t>Current Sensor PCB</a:t>
            </a:r>
            <a:r>
              <a:rPr lang="en">
                <a:solidFill>
                  <a:schemeClr val="dk1"/>
                </a:solidFill>
              </a:rPr>
              <a:t>, which measures current using a Hall Effect sensor.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used </a:t>
            </a:r>
            <a:r>
              <a:rPr b="1" lang="en">
                <a:solidFill>
                  <a:schemeClr val="dk1"/>
                </a:solidFill>
              </a:rPr>
              <a:t>100 mil traces for IP+ to IP-</a:t>
            </a:r>
            <a:r>
              <a:rPr lang="en">
                <a:solidFill>
                  <a:schemeClr val="dk1"/>
                </a:solidFill>
              </a:rPr>
              <a:t> on both the top and bottom layers, with multiple vias to handle maximum current and prevent overheating.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Decoupling capacitors</a:t>
            </a:r>
            <a:r>
              <a:rPr lang="en">
                <a:solidFill>
                  <a:schemeClr val="dk1"/>
                </a:solidFill>
              </a:rPr>
              <a:t> were placed close to the sensor IC to stabilize the voltage supply and reduce noise, ensuring accurate current readings.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a:t>
            </a:r>
            <a:r>
              <a:rPr b="1" lang="en">
                <a:solidFill>
                  <a:schemeClr val="dk1"/>
                </a:solidFill>
              </a:rPr>
              <a:t>power indicator LED</a:t>
            </a:r>
            <a:r>
              <a:rPr lang="en">
                <a:solidFill>
                  <a:schemeClr val="dk1"/>
                </a:solidFill>
              </a:rPr>
              <a:t> was added for visual confirmation of proper circuit functionality.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Screw terminals</a:t>
            </a:r>
            <a:r>
              <a:rPr lang="en">
                <a:solidFill>
                  <a:schemeClr val="dk1"/>
                </a:solidFill>
              </a:rPr>
              <a:t> were used to allow for thicker, secure wire connections, making the board suitable for high-current applications.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design is </a:t>
            </a:r>
            <a:r>
              <a:rPr b="1" lang="en">
                <a:solidFill>
                  <a:schemeClr val="dk1"/>
                </a:solidFill>
              </a:rPr>
              <a:t>compact and efficient</a:t>
            </a:r>
            <a:r>
              <a:rPr lang="en">
                <a:solidFill>
                  <a:schemeClr val="dk1"/>
                </a:solidFill>
              </a:rPr>
              <a:t>, prioritizing simplicity while maintaining functionality.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a:t>
            </a:r>
            <a:r>
              <a:rPr b="1" lang="en">
                <a:solidFill>
                  <a:schemeClr val="dk1"/>
                </a:solidFill>
              </a:rPr>
              <a:t>ground pour</a:t>
            </a:r>
            <a:r>
              <a:rPr lang="en">
                <a:solidFill>
                  <a:schemeClr val="dk1"/>
                </a:solidFill>
              </a:rPr>
              <a:t> was applied to enhance </a:t>
            </a:r>
            <a:r>
              <a:rPr b="1" lang="en">
                <a:solidFill>
                  <a:schemeClr val="dk1"/>
                </a:solidFill>
              </a:rPr>
              <a:t>EMI protection</a:t>
            </a:r>
            <a:r>
              <a:rPr lang="en">
                <a:solidFill>
                  <a:schemeClr val="dk1"/>
                </a:solidFill>
              </a:rPr>
              <a:t> and improve thermal dissipation, ensuring stable operation under varying conditions.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Overall, the PCB was designed to be robust, reliable, and easy to integrate into our system.</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d5b635217c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d5b635217c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This slide details how we tested the current sensor PCB to ensure it met the design requirements for accurate current measurement.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testing began with connecting the PCB output, or </a:t>
            </a:r>
            <a:r>
              <a:rPr b="1" lang="en">
                <a:solidFill>
                  <a:schemeClr val="dk1"/>
                </a:solidFill>
              </a:rPr>
              <a:t>Vout</a:t>
            </a:r>
            <a:r>
              <a:rPr lang="en">
                <a:solidFill>
                  <a:schemeClr val="dk1"/>
                </a:solidFill>
              </a:rPr>
              <a:t>, to an Arduino’s analog pin. This allowed us to capture real-time sensor data and analyze it in the Arduino IDE.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wrote a custom Arduino script that sampled the sensor’s output repeatedly, converted the readings into voltages, and then calculated the current using the sensor’s sensitivity. This sampling method ensured we averaged out any noise or fluctuations for accurate results.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 verify its performance, we conducted </a:t>
            </a:r>
            <a:r>
              <a:rPr b="1" lang="en">
                <a:solidFill>
                  <a:schemeClr val="dk1"/>
                </a:solidFill>
              </a:rPr>
              <a:t>load testing</a:t>
            </a:r>
            <a:r>
              <a:rPr lang="en">
                <a:solidFill>
                  <a:schemeClr val="dk1"/>
                </a:solidFill>
              </a:rPr>
              <a:t> by placing a load in series between </a:t>
            </a:r>
            <a:r>
              <a:rPr b="1" lang="en">
                <a:solidFill>
                  <a:schemeClr val="dk1"/>
                </a:solidFill>
              </a:rPr>
              <a:t>IP+ and IP-</a:t>
            </a:r>
            <a:r>
              <a:rPr lang="en">
                <a:solidFill>
                  <a:schemeClr val="dk1"/>
                </a:solidFill>
              </a:rPr>
              <a:t>, then comparing the measured current to the known value of the load.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small challenge we faced during testing was that individual sensors required unique calibration offsets due to manufacturing variations. We identified these offsets and adjusted the final esp32 MCU code accordingly, ensuring precise readings for each sensor.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process was critical in confirming that the current sensor PCB could consistently provide reliable data, which is needed for safety.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fe9ad075a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fe9ad075a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final Bill of materials for our project</a:t>
            </a:r>
            <a:endParaRPr/>
          </a:p>
          <a:p>
            <a:pPr indent="-298450" lvl="0" marL="457200" rtl="0" algn="l">
              <a:spcBef>
                <a:spcPts val="0"/>
              </a:spcBef>
              <a:spcAft>
                <a:spcPts val="0"/>
              </a:spcAft>
              <a:buSzPts val="1100"/>
              <a:buChar char="●"/>
            </a:pPr>
            <a:r>
              <a:rPr lang="en"/>
              <a:t>This list includes all the </a:t>
            </a:r>
            <a:r>
              <a:rPr lang="en"/>
              <a:t>mechanical, electrical, and electronic </a:t>
            </a:r>
            <a:r>
              <a:rPr lang="en"/>
              <a:t>components as well as the PCBs needed for designing our robot. </a:t>
            </a:r>
            <a:endParaRPr/>
          </a:p>
          <a:p>
            <a:pPr indent="-298450" lvl="0" marL="457200" rtl="0" algn="l">
              <a:spcBef>
                <a:spcPts val="0"/>
              </a:spcBef>
              <a:spcAft>
                <a:spcPts val="0"/>
              </a:spcAft>
              <a:buSzPts val="1100"/>
              <a:buChar char="●"/>
            </a:pPr>
            <a:r>
              <a:rPr lang="en"/>
              <a:t>The table provides a comprehensive overview of the necessary components and their costs, reflecting our development from initial design to final assembly and operation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fe9ad075a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fe9ad075a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d2c279d00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d2c279d00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2c279d00e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d2c279d00e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d2c279d00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d2c279d00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D0D0D"/>
              </a:buClr>
              <a:buSzPts val="1200"/>
              <a:buChar char="●"/>
            </a:pPr>
            <a:r>
              <a:rPr lang="en" sz="1200">
                <a:solidFill>
                  <a:srgbClr val="0D0D0D"/>
                </a:solidFill>
              </a:rPr>
              <a:t>The HOQ diagram was created to ensure that each engineering requirement aligned and supported the goals of our project. </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The general </a:t>
            </a:r>
            <a:r>
              <a:rPr lang="en" sz="1200">
                <a:solidFill>
                  <a:srgbClr val="0D0D0D"/>
                </a:solidFill>
              </a:rPr>
              <a:t>purpose for</a:t>
            </a:r>
            <a:r>
              <a:rPr lang="en" sz="1200">
                <a:solidFill>
                  <a:srgbClr val="0D0D0D"/>
                </a:solidFill>
              </a:rPr>
              <a:t> this kind of diagram is to translate the customer needs and priorities into measurable targets, which guided us into making the right decisions on our robot arms design.</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The measured </a:t>
            </a:r>
            <a:r>
              <a:rPr lang="en" sz="1200">
                <a:solidFill>
                  <a:srgbClr val="0D0D0D"/>
                </a:solidFill>
              </a:rPr>
              <a:t>targets</a:t>
            </a:r>
            <a:r>
              <a:rPr lang="en" sz="1200">
                <a:solidFill>
                  <a:srgbClr val="0D0D0D"/>
                </a:solidFill>
              </a:rPr>
              <a:t> are listed on the bottom of the diagram</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There are several requirements that a customer would need for the robot arm such as a high level of precision &amp; accuracy, durability, efficiency, and safety</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There are many engineering requirements within our project such as the motor control accuracy, load capacity, response time, cost and peak power draw. </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Comparing all of the factors from the engineering and customers sides, it can be seen how they all affect each other, which helped us make more informed choices on the selection of hardware and software components.</a:t>
            </a:r>
            <a:endParaRPr sz="1200">
              <a:solidFill>
                <a:srgbClr val="0D0D0D"/>
              </a:solidFill>
            </a:endParaRPr>
          </a:p>
          <a:p>
            <a:pPr indent="-304800" lvl="0" marL="457200" rtl="0" algn="l">
              <a:lnSpc>
                <a:spcPct val="115000"/>
              </a:lnSpc>
              <a:spcBef>
                <a:spcPts val="0"/>
              </a:spcBef>
              <a:spcAft>
                <a:spcPts val="0"/>
              </a:spcAft>
              <a:buClr>
                <a:srgbClr val="0D0D0D"/>
              </a:buClr>
              <a:buSzPts val="1200"/>
              <a:buChar char="●"/>
            </a:pPr>
            <a:r>
              <a:rPr lang="en" sz="1200">
                <a:solidFill>
                  <a:srgbClr val="0D0D0D"/>
                </a:solidFill>
              </a:rPr>
              <a:t>For example, according to the HOQ diagram shows the level of accuracy that the customer would want for their robot arm would have a strong positive correlation with the accuracy level of the robot arms’ motor control.</a:t>
            </a:r>
            <a:endParaRPr sz="1200">
              <a:solidFill>
                <a:srgbClr val="0D0D0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1.jp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comments" Target="../comments/comment2.xml"/><Relationship Id="rId4" Type="http://schemas.openxmlformats.org/officeDocument/2006/relationships/image" Target="../media/image32.png"/><Relationship Id="rId5"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8.png"/><Relationship Id="rId5"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8.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7.jp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35.gif"/><Relationship Id="rId5"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3.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3.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3.jpg"/><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1.jp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21.jp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9.png"/><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9.png"/><Relationship Id="rId4" Type="http://schemas.openxmlformats.org/officeDocument/2006/relationships/image" Target="../media/image37.png"/><Relationship Id="rId5"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9.png"/><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4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50.jpg"/></Relationships>
</file>

<file path=ppt/slides/_rels/slide62.xml.rels><?xml version="1.0" encoding="UTF-8" standalone="yes"?><Relationships xmlns="http://schemas.openxmlformats.org/package/2006/relationships"><Relationship Id="rId11" Type="http://schemas.openxmlformats.org/officeDocument/2006/relationships/hyperlink" Target="https://jlcpcb.com/engineers-day?from=engineers" TargetMode="External"/><Relationship Id="rId10" Type="http://schemas.openxmlformats.org/officeDocument/2006/relationships/hyperlink" Target="https://jlcpcb.com/engineers-day?from=engineers" TargetMode="External"/><Relationship Id="rId12"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www.omc-stepperonline.com/nema-23-stepper-motor-2-4nm-339-79oz-in-4a-57x57x82mm-8mm-shaft-4-wires-23hs32-4004s" TargetMode="External"/><Relationship Id="rId4" Type="http://schemas.openxmlformats.org/officeDocument/2006/relationships/hyperlink" Target="https://www.digikey.com/en/products/detail/monolithic-power-systems-inc/MA702GQ-P/7690013" TargetMode="External"/><Relationship Id="rId9" Type="http://schemas.openxmlformats.org/officeDocument/2006/relationships/hyperlink" Target="https://www.digikey.com/en/products/detail/dfrobot/ROB0073/7597218?s=N4IgTCBcDaIEoHkBCAGFB2AzCAugXyA" TargetMode="External"/><Relationship Id="rId5" Type="http://schemas.openxmlformats.org/officeDocument/2006/relationships/hyperlink" Target="https://www.digikey.com/en/products/detail/allegro-microsystems/ACS723LLCTR-10AU-T/4948879?utm_adgroup=General&amp;utm_source=google&amp;utm_medium=cpc&amp;utm_campaign=PMax%20Shopping_Product_Zombie%20SKUs&amp;utm_term=&amp;utm_content=General&amp;utm_id=go_cmp-17815035045_adg-_ad-__dev-c_ext-_prd-4948879_sig-CjwKCAjwkJm0BhBxEiwAwT1AXAtpXNCdNEp3oR-8y5T5fTch4Fq1TeCzuK_hryJVd_3rkeniCjqWNRoChiUQAvD_BwE&amp;gad_source=1&amp;gclid=CjwKCAjwkJm0BhBxEiwAwT1AXAtpXNCdNEp3oR-8y5T5fTch4Fq1TeCzuK_hryJVd_3rkeniCjqWNRoChiUQAvD_BwE" TargetMode="External"/><Relationship Id="rId6" Type="http://schemas.openxmlformats.org/officeDocument/2006/relationships/hyperlink" Target="https://www.amazon.com/ESP-WROOM-32-Development-Microcontroller-Integrated-Compatible/dp/B08D5ZD528/ref=pd_cart_d_dex_com_cart_typ_t1_d_sccl_1_6/136-0066830-0116924?pd_rd_w=tYQ0F&amp;content-id=amzn1.sym.66c4d747-2c85-4174-b9c5-fead59499332&amp;pf_rd_p=66c4d747-2c85-4174-b9c5-fead59499332&amp;pf_rd_r=N2FCTJHSPNAEPDJSNRZV&amp;pd_rd_wg=KpB5t&amp;pd_rd_r=b6fac558-a36d-4591-baf1-2ceb75f97b90&amp;pd_rd_i=B08D5ZD528&amp;th=1" TargetMode="External"/><Relationship Id="rId7" Type="http://schemas.openxmlformats.org/officeDocument/2006/relationships/hyperlink" Target="https://www.digikey.com/en/products/detail/microchip-technology/MCP2515-I-SO/593001" TargetMode="External"/><Relationship Id="rId8" Type="http://schemas.openxmlformats.org/officeDocument/2006/relationships/hyperlink" Target="https://www.amazon.com/dp/B0BKTKV4ZF?psc=1&amp;ref=ppx_yo2ov_dt_b_product_detail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200800" y="741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0D0D0D"/>
                </a:solidFill>
              </a:rPr>
              <a:t>Home-Owned Robotic Arm</a:t>
            </a:r>
            <a:endParaRPr>
              <a:solidFill>
                <a:srgbClr val="0D0D0D"/>
              </a:solidFill>
            </a:endParaRPr>
          </a:p>
        </p:txBody>
      </p:sp>
      <p:sp>
        <p:nvSpPr>
          <p:cNvPr id="55" name="Google Shape;55;p13"/>
          <p:cNvSpPr txBox="1"/>
          <p:nvPr>
            <p:ph idx="4294967295" type="subTitle"/>
          </p:nvPr>
        </p:nvSpPr>
        <p:spPr>
          <a:xfrm>
            <a:off x="200800" y="1549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1200"/>
              </a:spcAft>
              <a:buNone/>
            </a:pPr>
            <a:r>
              <a:rPr lang="en" sz="1900">
                <a:solidFill>
                  <a:srgbClr val="0D0D0D"/>
                </a:solidFill>
              </a:rPr>
              <a:t>A desk-sized robotic arm designed to give users full control and demonstrate real-time operation</a:t>
            </a:r>
            <a:endParaRPr sz="1900">
              <a:solidFill>
                <a:srgbClr val="0D0D0D"/>
              </a:solidFill>
            </a:endParaRPr>
          </a:p>
        </p:txBody>
      </p:sp>
      <p:sp>
        <p:nvSpPr>
          <p:cNvPr id="56" name="Google Shape;56;p13"/>
          <p:cNvSpPr txBox="1"/>
          <p:nvPr/>
        </p:nvSpPr>
        <p:spPr>
          <a:xfrm>
            <a:off x="3566975" y="2460838"/>
            <a:ext cx="3833100" cy="6006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sz="1800">
                <a:solidFill>
                  <a:srgbClr val="0D0D0D"/>
                </a:solidFill>
              </a:rPr>
              <a:t>      </a:t>
            </a:r>
            <a:r>
              <a:rPr lang="en" sz="1800" u="sng">
                <a:solidFill>
                  <a:srgbClr val="0D0D0D"/>
                </a:solidFill>
              </a:rPr>
              <a:t>Group 10</a:t>
            </a:r>
            <a:endParaRPr sz="1800" u="sng">
              <a:solidFill>
                <a:srgbClr val="0D0D0D"/>
              </a:solidFill>
            </a:endParaRPr>
          </a:p>
        </p:txBody>
      </p:sp>
      <p:sp>
        <p:nvSpPr>
          <p:cNvPr id="57" name="Google Shape;57;p13"/>
          <p:cNvSpPr txBox="1"/>
          <p:nvPr/>
        </p:nvSpPr>
        <p:spPr>
          <a:xfrm>
            <a:off x="2885625" y="47900"/>
            <a:ext cx="48150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u="sng">
                <a:solidFill>
                  <a:schemeClr val="dk1"/>
                </a:solidFill>
              </a:rPr>
              <a:t> </a:t>
            </a:r>
            <a:endParaRPr b="1" sz="2100" u="sng">
              <a:solidFill>
                <a:schemeClr val="dk1"/>
              </a:solidFill>
            </a:endParaRPr>
          </a:p>
        </p:txBody>
      </p:sp>
      <p:sp>
        <p:nvSpPr>
          <p:cNvPr id="58" name="Google Shape;58;p13"/>
          <p:cNvSpPr txBox="1"/>
          <p:nvPr/>
        </p:nvSpPr>
        <p:spPr>
          <a:xfrm>
            <a:off x="4620575" y="2863363"/>
            <a:ext cx="1725900" cy="2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D0D0D"/>
                </a:solidFill>
              </a:rPr>
              <a:t>Emanuel Alvarez</a:t>
            </a:r>
            <a:endParaRPr>
              <a:solidFill>
                <a:srgbClr val="0D0D0D"/>
              </a:solidFill>
            </a:endParaRPr>
          </a:p>
        </p:txBody>
      </p:sp>
      <p:sp>
        <p:nvSpPr>
          <p:cNvPr id="59" name="Google Shape;59;p13"/>
          <p:cNvSpPr txBox="1"/>
          <p:nvPr/>
        </p:nvSpPr>
        <p:spPr>
          <a:xfrm>
            <a:off x="4620575" y="3198488"/>
            <a:ext cx="1725900" cy="2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D0D0D"/>
                </a:solidFill>
              </a:rPr>
              <a:t>Hani Bdeir</a:t>
            </a:r>
            <a:endParaRPr>
              <a:solidFill>
                <a:srgbClr val="0D0D0D"/>
              </a:solidFill>
            </a:endParaRPr>
          </a:p>
        </p:txBody>
      </p:sp>
      <p:sp>
        <p:nvSpPr>
          <p:cNvPr id="60" name="Google Shape;60;p13"/>
          <p:cNvSpPr txBox="1"/>
          <p:nvPr/>
        </p:nvSpPr>
        <p:spPr>
          <a:xfrm>
            <a:off x="4620575" y="3533613"/>
            <a:ext cx="1725900" cy="2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0D0D0D"/>
                </a:solidFill>
              </a:rPr>
              <a:t>Hailey Gorak</a:t>
            </a:r>
            <a:endParaRPr>
              <a:solidFill>
                <a:srgbClr val="0D0D0D"/>
              </a:solidFill>
            </a:endParaRPr>
          </a:p>
        </p:txBody>
      </p:sp>
      <p:sp>
        <p:nvSpPr>
          <p:cNvPr id="61" name="Google Shape;61;p13"/>
          <p:cNvSpPr txBox="1"/>
          <p:nvPr/>
        </p:nvSpPr>
        <p:spPr>
          <a:xfrm>
            <a:off x="4587275" y="3851675"/>
            <a:ext cx="1792500" cy="276600"/>
          </a:xfrm>
          <a:prstGeom prst="rect">
            <a:avLst/>
          </a:prstGeom>
          <a:noFill/>
          <a:ln>
            <a:noFill/>
          </a:ln>
        </p:spPr>
        <p:txBody>
          <a:bodyPr anchorCtr="0" anchor="t" bIns="91425" lIns="91425" spcFirstLastPara="1" rIns="91425" wrap="square" tIns="91425">
            <a:noAutofit/>
          </a:bodyPr>
          <a:lstStyle/>
          <a:p>
            <a:pPr indent="0" lvl="0" marL="0" rtl="0" algn="ctr">
              <a:spcBef>
                <a:spcPts val="2100"/>
              </a:spcBef>
              <a:spcAft>
                <a:spcPts val="1000"/>
              </a:spcAft>
              <a:buClr>
                <a:schemeClr val="dk1"/>
              </a:buClr>
              <a:buSzPts val="1100"/>
              <a:buFont typeface="Arial"/>
              <a:buNone/>
            </a:pPr>
            <a:r>
              <a:rPr lang="en">
                <a:solidFill>
                  <a:srgbClr val="0D0D0D"/>
                </a:solidFill>
              </a:rPr>
              <a:t>Jackson Jacques III</a:t>
            </a:r>
            <a:endParaRPr sz="2000">
              <a:solidFill>
                <a:srgbClr val="0D0D0D"/>
              </a:solidFill>
            </a:endParaRPr>
          </a:p>
        </p:txBody>
      </p:sp>
      <p:sp>
        <p:nvSpPr>
          <p:cNvPr id="62" name="Google Shape;62;p13"/>
          <p:cNvSpPr txBox="1"/>
          <p:nvPr/>
        </p:nvSpPr>
        <p:spPr>
          <a:xfrm>
            <a:off x="3983525" y="4169738"/>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2100"/>
              </a:spcBef>
              <a:spcAft>
                <a:spcPts val="1000"/>
              </a:spcAft>
              <a:buNone/>
            </a:pPr>
            <a:r>
              <a:rPr lang="en">
                <a:solidFill>
                  <a:srgbClr val="0D0D0D"/>
                </a:solidFill>
              </a:rPr>
              <a:t> Nkunu Nuglozeh</a:t>
            </a:r>
            <a:endParaRPr sz="1600"/>
          </a:p>
        </p:txBody>
      </p:sp>
      <p:pic>
        <p:nvPicPr>
          <p:cNvPr id="63" name="Google Shape;63;p13"/>
          <p:cNvPicPr preferRelativeResize="0"/>
          <p:nvPr/>
        </p:nvPicPr>
        <p:blipFill>
          <a:blip r:embed="rId3">
            <a:alphaModFix/>
          </a:blip>
          <a:stretch>
            <a:fillRect/>
          </a:stretch>
        </p:blipFill>
        <p:spPr>
          <a:xfrm>
            <a:off x="1280400" y="2266900"/>
            <a:ext cx="2390805" cy="2496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2"/>
          <p:cNvSpPr txBox="1"/>
          <p:nvPr>
            <p:ph type="title"/>
          </p:nvPr>
        </p:nvSpPr>
        <p:spPr>
          <a:xfrm>
            <a:off x="477000" y="243100"/>
            <a:ext cx="3622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500"/>
              <a:t>The Hardware:</a:t>
            </a:r>
            <a:endParaRPr sz="4100"/>
          </a:p>
        </p:txBody>
      </p:sp>
      <p:sp>
        <p:nvSpPr>
          <p:cNvPr id="133" name="Google Shape;133;p22"/>
          <p:cNvSpPr txBox="1"/>
          <p:nvPr>
            <p:ph idx="4294967295" type="subTitle"/>
          </p:nvPr>
        </p:nvSpPr>
        <p:spPr>
          <a:xfrm>
            <a:off x="3449100" y="4050175"/>
            <a:ext cx="3983700" cy="5337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a:solidFill>
                  <a:schemeClr val="dk1"/>
                </a:solidFill>
              </a:rPr>
              <a:t>CAD Model of Arm with Motors and End Effector</a:t>
            </a:r>
            <a:endParaRPr>
              <a:solidFill>
                <a:schemeClr val="dk1"/>
              </a:solidFill>
            </a:endParaRPr>
          </a:p>
        </p:txBody>
      </p:sp>
      <p:pic>
        <p:nvPicPr>
          <p:cNvPr id="134" name="Google Shape;134;p22"/>
          <p:cNvPicPr preferRelativeResize="0"/>
          <p:nvPr/>
        </p:nvPicPr>
        <p:blipFill>
          <a:blip r:embed="rId4">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pic>
        <p:nvPicPr>
          <p:cNvPr id="135" name="Google Shape;135;p22"/>
          <p:cNvPicPr preferRelativeResize="0"/>
          <p:nvPr/>
        </p:nvPicPr>
        <p:blipFill>
          <a:blip r:embed="rId5">
            <a:alphaModFix/>
          </a:blip>
          <a:stretch>
            <a:fillRect/>
          </a:stretch>
        </p:blipFill>
        <p:spPr>
          <a:xfrm>
            <a:off x="3449101" y="243105"/>
            <a:ext cx="3983700" cy="358604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1539275" y="593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Mechanical</a:t>
            </a:r>
            <a:r>
              <a:rPr lang="en" u="sng"/>
              <a:t> Design</a:t>
            </a:r>
            <a:r>
              <a:rPr lang="en"/>
              <a:t>:</a:t>
            </a:r>
            <a:r>
              <a:rPr lang="en"/>
              <a:t> Conceptualizing it in 3D</a:t>
            </a:r>
            <a:endParaRPr/>
          </a:p>
        </p:txBody>
      </p:sp>
      <p:sp>
        <p:nvSpPr>
          <p:cNvPr id="141" name="Google Shape;141;p23"/>
          <p:cNvSpPr txBox="1"/>
          <p:nvPr>
            <p:ph idx="1" type="body"/>
          </p:nvPr>
        </p:nvSpPr>
        <p:spPr>
          <a:xfrm>
            <a:off x="311700" y="12277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D0D0D"/>
                </a:solidFill>
              </a:rPr>
              <a:t>W</a:t>
            </a:r>
            <a:r>
              <a:rPr lang="en">
                <a:solidFill>
                  <a:srgbClr val="0D0D0D"/>
                </a:solidFill>
              </a:rPr>
              <a:t>e know the objectives, goals, and motivations of the </a:t>
            </a:r>
            <a:r>
              <a:rPr lang="en">
                <a:solidFill>
                  <a:srgbClr val="0D0D0D"/>
                </a:solidFill>
              </a:rPr>
              <a:t>project</a:t>
            </a:r>
            <a:r>
              <a:rPr lang="en">
                <a:solidFill>
                  <a:srgbClr val="0D0D0D"/>
                </a:solidFill>
              </a:rPr>
              <a:t>, how should the design look?</a:t>
            </a:r>
            <a:endParaRPr>
              <a:solidFill>
                <a:srgbClr val="0D0D0D"/>
              </a:solidFill>
            </a:endParaRPr>
          </a:p>
          <a:p>
            <a:pPr indent="-317500" lvl="0" marL="457200" rtl="0" algn="l">
              <a:spcBef>
                <a:spcPts val="1200"/>
              </a:spcBef>
              <a:spcAft>
                <a:spcPts val="0"/>
              </a:spcAft>
              <a:buClr>
                <a:srgbClr val="0D0D0D"/>
              </a:buClr>
              <a:buSzPts val="1400"/>
              <a:buChar char="●"/>
            </a:pPr>
            <a:r>
              <a:rPr lang="en">
                <a:solidFill>
                  <a:srgbClr val="0D0D0D"/>
                </a:solidFill>
              </a:rPr>
              <a:t>The design should be simple, generic enough to apply all the given requirements.</a:t>
            </a:r>
            <a:endParaRPr>
              <a:solidFill>
                <a:srgbClr val="0D0D0D"/>
              </a:solidFill>
            </a:endParaRPr>
          </a:p>
          <a:p>
            <a:pPr indent="-317500" lvl="0" marL="457200" rtl="0" algn="l">
              <a:spcBef>
                <a:spcPts val="0"/>
              </a:spcBef>
              <a:spcAft>
                <a:spcPts val="0"/>
              </a:spcAft>
              <a:buClr>
                <a:srgbClr val="0D0D0D"/>
              </a:buClr>
              <a:buSzPts val="1400"/>
              <a:buChar char="●"/>
            </a:pPr>
            <a:r>
              <a:rPr lang="en">
                <a:solidFill>
                  <a:srgbClr val="0D0D0D"/>
                </a:solidFill>
              </a:rPr>
              <a:t>Using </a:t>
            </a:r>
            <a:r>
              <a:rPr lang="en">
                <a:solidFill>
                  <a:srgbClr val="0D0D0D"/>
                </a:solidFill>
              </a:rPr>
              <a:t>three</a:t>
            </a:r>
            <a:r>
              <a:rPr lang="en">
                <a:solidFill>
                  <a:srgbClr val="0D0D0D"/>
                </a:solidFill>
              </a:rPr>
              <a:t> joints, we can design a robotic arm with full mobility.</a:t>
            </a:r>
            <a:endParaRPr>
              <a:solidFill>
                <a:srgbClr val="0D0D0D"/>
              </a:solidFill>
            </a:endParaRPr>
          </a:p>
          <a:p>
            <a:pPr indent="-317500" lvl="0" marL="457200" rtl="0" algn="l">
              <a:spcBef>
                <a:spcPts val="0"/>
              </a:spcBef>
              <a:spcAft>
                <a:spcPts val="0"/>
              </a:spcAft>
              <a:buClr>
                <a:srgbClr val="0D0D0D"/>
              </a:buClr>
              <a:buSzPts val="1400"/>
              <a:buChar char="●"/>
            </a:pPr>
            <a:r>
              <a:rPr lang="en">
                <a:solidFill>
                  <a:srgbClr val="0D0D0D"/>
                </a:solidFill>
              </a:rPr>
              <a:t>End effector should be and have its own actuator built in.</a:t>
            </a:r>
            <a:endParaRPr>
              <a:solidFill>
                <a:srgbClr val="0D0D0D"/>
              </a:solidFill>
            </a:endParaRPr>
          </a:p>
          <a:p>
            <a:pPr indent="0" lvl="0" marL="0" rtl="0" algn="l">
              <a:spcBef>
                <a:spcPts val="1200"/>
              </a:spcBef>
              <a:spcAft>
                <a:spcPts val="1200"/>
              </a:spcAft>
              <a:buNone/>
            </a:pPr>
            <a:r>
              <a:rPr lang="en">
                <a:solidFill>
                  <a:srgbClr val="0D0D0D"/>
                </a:solidFill>
              </a:rPr>
              <a:t>With all of this in mind, our team designed the 3D prototype of our project, pictured to the right.</a:t>
            </a:r>
            <a:endParaRPr>
              <a:solidFill>
                <a:srgbClr val="0D0D0D"/>
              </a:solidFill>
            </a:endParaRPr>
          </a:p>
        </p:txBody>
      </p:sp>
      <p:sp>
        <p:nvSpPr>
          <p:cNvPr id="142" name="Google Shape;142;p23"/>
          <p:cNvSpPr txBox="1"/>
          <p:nvPr>
            <p:ph idx="2" type="body"/>
          </p:nvPr>
        </p:nvSpPr>
        <p:spPr>
          <a:xfrm>
            <a:off x="4637650" y="4371350"/>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3D Prototype of F.O.C.U.S. arm</a:t>
            </a:r>
            <a:endParaRPr>
              <a:solidFill>
                <a:schemeClr val="dk1"/>
              </a:solidFill>
            </a:endParaRPr>
          </a:p>
        </p:txBody>
      </p:sp>
      <p:pic>
        <p:nvPicPr>
          <p:cNvPr id="143" name="Google Shape;143;p23"/>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pic>
        <p:nvPicPr>
          <p:cNvPr id="144" name="Google Shape;144;p23"/>
          <p:cNvPicPr preferRelativeResize="0"/>
          <p:nvPr/>
        </p:nvPicPr>
        <p:blipFill>
          <a:blip r:embed="rId4">
            <a:alphaModFix/>
          </a:blip>
          <a:stretch>
            <a:fillRect/>
          </a:stretch>
        </p:blipFill>
        <p:spPr>
          <a:xfrm>
            <a:off x="4637650" y="1227717"/>
            <a:ext cx="3215925" cy="311345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17780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Electrical / Computer Engineering Design</a:t>
            </a:r>
            <a:endParaRPr/>
          </a:p>
        </p:txBody>
      </p:sp>
      <p:sp>
        <p:nvSpPr>
          <p:cNvPr id="150" name="Google Shape;150;p24"/>
          <p:cNvSpPr txBox="1"/>
          <p:nvPr>
            <p:ph idx="1" type="body"/>
          </p:nvPr>
        </p:nvSpPr>
        <p:spPr>
          <a:xfrm>
            <a:off x="311700" y="1152475"/>
            <a:ext cx="79821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1100"/>
              <a:buFont typeface="Arial"/>
              <a:buNone/>
            </a:pPr>
            <a:r>
              <a:rPr lang="en" sz="1200">
                <a:solidFill>
                  <a:schemeClr val="dk1"/>
                </a:solidFill>
              </a:rPr>
              <a:t>With the mechanical design complete, it's essential to address the electrical and computer engineering components to bring the robotic arm to life:</a:t>
            </a:r>
            <a:endParaRPr sz="1200">
              <a:solidFill>
                <a:schemeClr val="dk1"/>
              </a:solidFill>
            </a:endParaRPr>
          </a:p>
          <a:p>
            <a:pPr indent="-304800" lvl="0" marL="457200" rtl="0" algn="l">
              <a:lnSpc>
                <a:spcPct val="95000"/>
              </a:lnSpc>
              <a:spcBef>
                <a:spcPts val="1200"/>
              </a:spcBef>
              <a:spcAft>
                <a:spcPts val="0"/>
              </a:spcAft>
              <a:buClr>
                <a:schemeClr val="dk1"/>
              </a:buClr>
              <a:buSzPts val="1200"/>
              <a:buChar char="●"/>
            </a:pPr>
            <a:r>
              <a:rPr b="1" lang="en" sz="1200">
                <a:solidFill>
                  <a:schemeClr val="dk1"/>
                </a:solidFill>
              </a:rPr>
              <a:t>Microcontroller</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Serves as the central processing unit, executing control algorithms and managing system operations.</a:t>
            </a:r>
            <a:endParaRPr>
              <a:solidFill>
                <a:schemeClr val="dk1"/>
              </a:solidFill>
            </a:endParaRPr>
          </a:p>
          <a:p>
            <a:pPr indent="-304800" lvl="0" marL="457200" rtl="0" algn="l">
              <a:lnSpc>
                <a:spcPct val="95000"/>
              </a:lnSpc>
              <a:spcBef>
                <a:spcPts val="0"/>
              </a:spcBef>
              <a:spcAft>
                <a:spcPts val="0"/>
              </a:spcAft>
              <a:buClr>
                <a:schemeClr val="dk1"/>
              </a:buClr>
              <a:buSzPts val="1200"/>
              <a:buChar char="●"/>
            </a:pPr>
            <a:r>
              <a:rPr b="1" lang="en" sz="1200">
                <a:solidFill>
                  <a:schemeClr val="dk1"/>
                </a:solidFill>
              </a:rPr>
              <a:t>Motor Controller</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Precisely regulates the stepper motors for accurate movement and positioning.</a:t>
            </a:r>
            <a:endParaRPr>
              <a:solidFill>
                <a:schemeClr val="dk1"/>
              </a:solidFill>
            </a:endParaRPr>
          </a:p>
          <a:p>
            <a:pPr indent="-304800" lvl="0" marL="457200" rtl="0" algn="l">
              <a:lnSpc>
                <a:spcPct val="95000"/>
              </a:lnSpc>
              <a:spcBef>
                <a:spcPts val="0"/>
              </a:spcBef>
              <a:spcAft>
                <a:spcPts val="0"/>
              </a:spcAft>
              <a:buClr>
                <a:schemeClr val="dk1"/>
              </a:buClr>
              <a:buSzPts val="1200"/>
              <a:buChar char="●"/>
            </a:pPr>
            <a:r>
              <a:rPr b="1" lang="en" sz="1200">
                <a:solidFill>
                  <a:schemeClr val="dk1"/>
                </a:solidFill>
              </a:rPr>
              <a:t>Position Sensors</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Provide real-time feedback to ensure precise control and detect any deviations.</a:t>
            </a:r>
            <a:endParaRPr>
              <a:solidFill>
                <a:schemeClr val="dk1"/>
              </a:solidFill>
            </a:endParaRPr>
          </a:p>
          <a:p>
            <a:pPr indent="-304800" lvl="0" marL="457200" rtl="0" algn="l">
              <a:lnSpc>
                <a:spcPct val="95000"/>
              </a:lnSpc>
              <a:spcBef>
                <a:spcPts val="0"/>
              </a:spcBef>
              <a:spcAft>
                <a:spcPts val="0"/>
              </a:spcAft>
              <a:buClr>
                <a:schemeClr val="dk1"/>
              </a:buClr>
              <a:buSzPts val="1200"/>
              <a:buChar char="●"/>
            </a:pPr>
            <a:r>
              <a:rPr b="1" lang="en" sz="1200">
                <a:solidFill>
                  <a:schemeClr val="dk1"/>
                </a:solidFill>
              </a:rPr>
              <a:t>Primary Communication Bus</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Utilizes a </a:t>
            </a:r>
            <a:r>
              <a:rPr b="1" lang="en">
                <a:solidFill>
                  <a:schemeClr val="dk1"/>
                </a:solidFill>
              </a:rPr>
              <a:t>CAN bus system</a:t>
            </a:r>
            <a:r>
              <a:rPr lang="en">
                <a:solidFill>
                  <a:schemeClr val="dk1"/>
                </a:solidFill>
              </a:rPr>
              <a:t> to ensure efficient and reliable data transmission between all components.</a:t>
            </a:r>
            <a:endParaRPr>
              <a:solidFill>
                <a:schemeClr val="dk1"/>
              </a:solidFill>
            </a:endParaRPr>
          </a:p>
          <a:p>
            <a:pPr indent="-304800" lvl="0" marL="457200" rtl="0" algn="l">
              <a:lnSpc>
                <a:spcPct val="95000"/>
              </a:lnSpc>
              <a:spcBef>
                <a:spcPts val="0"/>
              </a:spcBef>
              <a:spcAft>
                <a:spcPts val="0"/>
              </a:spcAft>
              <a:buClr>
                <a:schemeClr val="dk1"/>
              </a:buClr>
              <a:buSzPts val="1200"/>
              <a:buChar char="●"/>
            </a:pPr>
            <a:r>
              <a:rPr b="1" lang="en" sz="1200">
                <a:solidFill>
                  <a:schemeClr val="dk1"/>
                </a:solidFill>
              </a:rPr>
              <a:t>Joystick Interface</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Enables intuitive tele-operative control for the user, including movement and emergency stop functions.</a:t>
            </a:r>
            <a:endParaRPr>
              <a:solidFill>
                <a:schemeClr val="dk1"/>
              </a:solidFill>
            </a:endParaRPr>
          </a:p>
          <a:p>
            <a:pPr indent="-304800" lvl="0" marL="457200" rtl="0" algn="l">
              <a:lnSpc>
                <a:spcPct val="95000"/>
              </a:lnSpc>
              <a:spcBef>
                <a:spcPts val="0"/>
              </a:spcBef>
              <a:spcAft>
                <a:spcPts val="0"/>
              </a:spcAft>
              <a:buClr>
                <a:schemeClr val="dk1"/>
              </a:buClr>
              <a:buSzPts val="1200"/>
              <a:buChar char="●"/>
            </a:pPr>
            <a:r>
              <a:rPr b="1" lang="en" sz="1200">
                <a:solidFill>
                  <a:schemeClr val="dk1"/>
                </a:solidFill>
              </a:rPr>
              <a:t>Power Electronics</a:t>
            </a:r>
            <a:endParaRPr b="1" sz="1200">
              <a:solidFill>
                <a:schemeClr val="dk1"/>
              </a:solidFill>
            </a:endParaRPr>
          </a:p>
          <a:p>
            <a:pPr indent="-304800" lvl="1" marL="914400" rtl="0" algn="l">
              <a:lnSpc>
                <a:spcPct val="95000"/>
              </a:lnSpc>
              <a:spcBef>
                <a:spcPts val="0"/>
              </a:spcBef>
              <a:spcAft>
                <a:spcPts val="0"/>
              </a:spcAft>
              <a:buClr>
                <a:schemeClr val="dk1"/>
              </a:buClr>
              <a:buSzPts val="1200"/>
              <a:buChar char="○"/>
            </a:pPr>
            <a:r>
              <a:rPr lang="en">
                <a:solidFill>
                  <a:schemeClr val="dk1"/>
                </a:solidFill>
              </a:rPr>
              <a:t>Supplies stable and efficient power to all electronic components, ensuring reliable performance.</a:t>
            </a:r>
            <a:endParaRPr>
              <a:solidFill>
                <a:schemeClr val="dk1"/>
              </a:solidFill>
            </a:endParaRPr>
          </a:p>
          <a:p>
            <a:pPr indent="0" lvl="0" marL="0" rtl="0" algn="l">
              <a:lnSpc>
                <a:spcPct val="95000"/>
              </a:lnSpc>
              <a:spcBef>
                <a:spcPts val="1200"/>
              </a:spcBef>
              <a:spcAft>
                <a:spcPts val="0"/>
              </a:spcAft>
              <a:buClr>
                <a:schemeClr val="dk1"/>
              </a:buClr>
              <a:buSzPts val="1100"/>
              <a:buFont typeface="Arial"/>
              <a:buNone/>
            </a:pPr>
            <a:r>
              <a:rPr lang="en" sz="1200">
                <a:solidFill>
                  <a:schemeClr val="dk1"/>
                </a:solidFill>
              </a:rPr>
              <a:t>We will explain our design decisions for each of these elements to optimize functionality and integration.</a:t>
            </a:r>
            <a:endParaRPr sz="1200">
              <a:solidFill>
                <a:schemeClr val="dk1"/>
              </a:solidFill>
            </a:endParaRPr>
          </a:p>
          <a:p>
            <a:pPr indent="0" lvl="0" marL="0" rtl="0" algn="l">
              <a:lnSpc>
                <a:spcPct val="95000"/>
              </a:lnSpc>
              <a:spcBef>
                <a:spcPts val="1200"/>
              </a:spcBef>
              <a:spcAft>
                <a:spcPts val="1200"/>
              </a:spcAft>
              <a:buNone/>
            </a:pPr>
            <a:r>
              <a:t/>
            </a:r>
            <a:endParaRPr sz="1500"/>
          </a:p>
        </p:txBody>
      </p:sp>
      <p:pic>
        <p:nvPicPr>
          <p:cNvPr id="151" name="Google Shape;151;p24"/>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1494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Hardware Block Diagram</a:t>
            </a:r>
            <a:endParaRPr u="sng"/>
          </a:p>
        </p:txBody>
      </p:sp>
      <p:pic>
        <p:nvPicPr>
          <p:cNvPr id="157" name="Google Shape;157;p25"/>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pic>
        <p:nvPicPr>
          <p:cNvPr id="158" name="Google Shape;158;p25"/>
          <p:cNvPicPr preferRelativeResize="0"/>
          <p:nvPr/>
        </p:nvPicPr>
        <p:blipFill rotWithShape="1">
          <a:blip r:embed="rId4">
            <a:alphaModFix/>
          </a:blip>
          <a:srcRect b="0" l="4462" r="4471" t="0"/>
          <a:stretch/>
        </p:blipFill>
        <p:spPr>
          <a:xfrm>
            <a:off x="1342362" y="722151"/>
            <a:ext cx="6459300" cy="3989700"/>
          </a:xfrm>
          <a:prstGeom prst="roundRect">
            <a:avLst>
              <a:gd fmla="val 9958" name="adj"/>
            </a:avLst>
          </a:prstGeom>
          <a:noFill/>
          <a:ln cap="flat" cmpd="sng" w="19050">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type="title"/>
          </p:nvPr>
        </p:nvSpPr>
        <p:spPr>
          <a:xfrm>
            <a:off x="1298900" y="317725"/>
            <a:ext cx="6627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Joystick PCB Component Comparisons</a:t>
            </a:r>
            <a:endParaRPr u="sng"/>
          </a:p>
        </p:txBody>
      </p:sp>
      <p:pic>
        <p:nvPicPr>
          <p:cNvPr id="164" name="Google Shape;164;p26"/>
          <p:cNvPicPr preferRelativeResize="0"/>
          <p:nvPr/>
        </p:nvPicPr>
        <p:blipFill rotWithShape="1">
          <a:blip r:embed="rId3">
            <a:alphaModFix/>
          </a:blip>
          <a:srcRect b="0" l="0" r="675" t="1999"/>
          <a:stretch/>
        </p:blipFill>
        <p:spPr>
          <a:xfrm>
            <a:off x="3161225" y="1191350"/>
            <a:ext cx="5125524" cy="1136425"/>
          </a:xfrm>
          <a:prstGeom prst="rect">
            <a:avLst/>
          </a:prstGeom>
          <a:noFill/>
          <a:ln cap="flat" cmpd="sng" w="19050">
            <a:solidFill>
              <a:schemeClr val="dk1"/>
            </a:solidFill>
            <a:prstDash val="solid"/>
            <a:round/>
            <a:headEnd len="sm" w="sm" type="none"/>
            <a:tailEnd len="sm" w="sm" type="none"/>
          </a:ln>
        </p:spPr>
      </p:pic>
      <p:pic>
        <p:nvPicPr>
          <p:cNvPr id="165" name="Google Shape;165;p26"/>
          <p:cNvPicPr preferRelativeResize="0"/>
          <p:nvPr/>
        </p:nvPicPr>
        <p:blipFill rotWithShape="1">
          <a:blip r:embed="rId4">
            <a:alphaModFix/>
          </a:blip>
          <a:srcRect b="0" l="0" r="675" t="950"/>
          <a:stretch/>
        </p:blipFill>
        <p:spPr>
          <a:xfrm>
            <a:off x="3161225" y="2407525"/>
            <a:ext cx="5125524" cy="2416950"/>
          </a:xfrm>
          <a:prstGeom prst="rect">
            <a:avLst/>
          </a:prstGeom>
          <a:noFill/>
          <a:ln cap="flat" cmpd="sng" w="19050">
            <a:solidFill>
              <a:schemeClr val="dk1"/>
            </a:solidFill>
            <a:prstDash val="solid"/>
            <a:round/>
            <a:headEnd len="sm" w="sm" type="none"/>
            <a:tailEnd len="sm" w="sm" type="none"/>
          </a:ln>
        </p:spPr>
      </p:pic>
      <p:sp>
        <p:nvSpPr>
          <p:cNvPr id="166" name="Google Shape;166;p26"/>
          <p:cNvSpPr txBox="1"/>
          <p:nvPr/>
        </p:nvSpPr>
        <p:spPr>
          <a:xfrm>
            <a:off x="263800" y="1316400"/>
            <a:ext cx="2789700" cy="3827100"/>
          </a:xfrm>
          <a:prstGeom prst="rect">
            <a:avLst/>
          </a:prstGeom>
          <a:noFill/>
          <a:ln>
            <a:noFill/>
          </a:ln>
        </p:spPr>
        <p:txBody>
          <a:bodyPr anchorCtr="0" anchor="t" bIns="91425" lIns="91425" spcFirstLastPara="1" rIns="91425" wrap="square" tIns="91425">
            <a:noAutofit/>
          </a:bodyPr>
          <a:lstStyle/>
          <a:p>
            <a:pPr indent="-304800" lvl="0" marL="457200" rtl="0" algn="l">
              <a:spcBef>
                <a:spcPts val="1000"/>
              </a:spcBef>
              <a:spcAft>
                <a:spcPts val="0"/>
              </a:spcAft>
              <a:buClr>
                <a:schemeClr val="dk1"/>
              </a:buClr>
              <a:buSzPts val="1200"/>
              <a:buChar char="●"/>
            </a:pPr>
            <a:r>
              <a:rPr b="1" lang="en" sz="1200">
                <a:solidFill>
                  <a:schemeClr val="dk1"/>
                </a:solidFill>
              </a:rPr>
              <a:t>Analog Joystick Chosen</a:t>
            </a:r>
            <a:r>
              <a:rPr lang="en" sz="1200">
                <a:solidFill>
                  <a:schemeClr val="dk1"/>
                </a:solidFill>
              </a:rPr>
              <a:t>: High precision and continuous input for smooth robotic arm control.</a:t>
            </a:r>
            <a:endParaRPr sz="1200">
              <a:solidFill>
                <a:schemeClr val="dk1"/>
              </a:solidFill>
            </a:endParaRPr>
          </a:p>
          <a:p>
            <a:pPr indent="-304800" lvl="0" marL="457200" rtl="0" algn="l">
              <a:spcBef>
                <a:spcPts val="1000"/>
              </a:spcBef>
              <a:spcAft>
                <a:spcPts val="0"/>
              </a:spcAft>
              <a:buClr>
                <a:schemeClr val="dk1"/>
              </a:buClr>
              <a:buSzPts val="1200"/>
              <a:buChar char="●"/>
            </a:pPr>
            <a:r>
              <a:rPr b="1" lang="en" sz="1200">
                <a:solidFill>
                  <a:schemeClr val="dk1"/>
                </a:solidFill>
              </a:rPr>
              <a:t>Mechanical Buttons Chosen</a:t>
            </a:r>
            <a:r>
              <a:rPr lang="en" sz="1200">
                <a:solidFill>
                  <a:schemeClr val="dk1"/>
                </a:solidFill>
              </a:rPr>
              <a:t>: Strong tactile feedback and easy integration.</a:t>
            </a:r>
            <a:endParaRPr sz="1200">
              <a:solidFill>
                <a:schemeClr val="dk1"/>
              </a:solidFill>
            </a:endParaRPr>
          </a:p>
          <a:p>
            <a:pPr indent="-304800" lvl="0" marL="457200" rtl="0" algn="l">
              <a:spcBef>
                <a:spcPts val="1000"/>
              </a:spcBef>
              <a:spcAft>
                <a:spcPts val="0"/>
              </a:spcAft>
              <a:buClr>
                <a:schemeClr val="dk1"/>
              </a:buClr>
              <a:buSzPts val="1200"/>
              <a:buChar char="●"/>
            </a:pPr>
            <a:r>
              <a:rPr b="1" lang="en" sz="1200">
                <a:solidFill>
                  <a:schemeClr val="dk1"/>
                </a:solidFill>
              </a:rPr>
              <a:t>Durability</a:t>
            </a:r>
            <a:r>
              <a:rPr lang="en" sz="1200">
                <a:solidFill>
                  <a:schemeClr val="dk1"/>
                </a:solidFill>
              </a:rPr>
              <a:t>: Moderate durability for both joystick and buttons at a reasonable cost.</a:t>
            </a:r>
            <a:endParaRPr sz="1200">
              <a:solidFill>
                <a:schemeClr val="dk1"/>
              </a:solidFill>
            </a:endParaRPr>
          </a:p>
          <a:p>
            <a:pPr indent="-304800" lvl="0" marL="457200" rtl="0" algn="l">
              <a:spcBef>
                <a:spcPts val="1000"/>
              </a:spcBef>
              <a:spcAft>
                <a:spcPts val="0"/>
              </a:spcAft>
              <a:buClr>
                <a:schemeClr val="dk1"/>
              </a:buClr>
              <a:buSzPts val="1200"/>
              <a:buChar char="●"/>
            </a:pPr>
            <a:r>
              <a:rPr b="1" lang="en" sz="1200">
                <a:solidFill>
                  <a:schemeClr val="dk1"/>
                </a:solidFill>
              </a:rPr>
              <a:t>Applications</a:t>
            </a:r>
            <a:r>
              <a:rPr lang="en" sz="1200">
                <a:solidFill>
                  <a:schemeClr val="dk1"/>
                </a:solidFill>
              </a:rPr>
              <a:t>: Analog joystick and mechanical buttons ideal for robotics and simulations.</a:t>
            </a:r>
            <a:endParaRPr sz="1900">
              <a:solidFill>
                <a:schemeClr val="dk2"/>
              </a:solidFill>
            </a:endParaRPr>
          </a:p>
        </p:txBody>
      </p:sp>
      <p:pic>
        <p:nvPicPr>
          <p:cNvPr id="167" name="Google Shape;167;p26"/>
          <p:cNvPicPr preferRelativeResize="0"/>
          <p:nvPr/>
        </p:nvPicPr>
        <p:blipFill>
          <a:blip r:embed="rId5">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168" name="Google Shape;168;p26"/>
          <p:cNvSpPr/>
          <p:nvPr/>
        </p:nvSpPr>
        <p:spPr>
          <a:xfrm>
            <a:off x="4538500" y="1168300"/>
            <a:ext cx="2050800" cy="11595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6"/>
          <p:cNvSpPr/>
          <p:nvPr/>
        </p:nvSpPr>
        <p:spPr>
          <a:xfrm>
            <a:off x="4466100" y="2384425"/>
            <a:ext cx="1495800" cy="24402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graphicFrame>
        <p:nvGraphicFramePr>
          <p:cNvPr id="174" name="Google Shape;174;p27"/>
          <p:cNvGraphicFramePr/>
          <p:nvPr/>
        </p:nvGraphicFramePr>
        <p:xfrm>
          <a:off x="3192738" y="898650"/>
          <a:ext cx="3000000" cy="3000000"/>
        </p:xfrm>
        <a:graphic>
          <a:graphicData uri="http://schemas.openxmlformats.org/drawingml/2006/table">
            <a:tbl>
              <a:tblPr>
                <a:noFill/>
                <a:tableStyleId>{0018F7F2-6FAC-48B1-B62F-1689B5F63666}</a:tableStyleId>
              </a:tblPr>
              <a:tblGrid>
                <a:gridCol w="1132950"/>
                <a:gridCol w="1301225"/>
                <a:gridCol w="1484175"/>
                <a:gridCol w="1234025"/>
              </a:tblGrid>
              <a:tr h="378400">
                <a:tc>
                  <a:txBody>
                    <a:bodyPr/>
                    <a:lstStyle/>
                    <a:p>
                      <a:pPr indent="0" lvl="0" marL="0" rtl="0" algn="l">
                        <a:spcBef>
                          <a:spcPts val="0"/>
                        </a:spcBef>
                        <a:spcAft>
                          <a:spcPts val="0"/>
                        </a:spcAft>
                        <a:buNone/>
                      </a:pPr>
                      <a:r>
                        <a:rPr b="1" lang="en" sz="1000"/>
                        <a:t>Microcontroller</a:t>
                      </a:r>
                      <a:endParaRPr b="1"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5C9EB"/>
                    </a:solidFill>
                  </a:tcPr>
                </a:tc>
                <a:tc>
                  <a:txBody>
                    <a:bodyPr/>
                    <a:lstStyle/>
                    <a:p>
                      <a:pPr indent="0" lvl="0" marL="0" rtl="0" algn="l">
                        <a:spcBef>
                          <a:spcPts val="0"/>
                        </a:spcBef>
                        <a:spcAft>
                          <a:spcPts val="0"/>
                        </a:spcAft>
                        <a:buNone/>
                      </a:pPr>
                      <a:r>
                        <a:rPr b="1" lang="en" sz="1000"/>
                        <a:t>ATmega328P</a:t>
                      </a:r>
                      <a:endParaRPr b="1"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5C9EB"/>
                    </a:solidFill>
                  </a:tcPr>
                </a:tc>
                <a:tc>
                  <a:txBody>
                    <a:bodyPr/>
                    <a:lstStyle/>
                    <a:p>
                      <a:pPr indent="0" lvl="0" marL="0" rtl="0" algn="l">
                        <a:spcBef>
                          <a:spcPts val="0"/>
                        </a:spcBef>
                        <a:spcAft>
                          <a:spcPts val="0"/>
                        </a:spcAft>
                        <a:buNone/>
                      </a:pPr>
                      <a:r>
                        <a:rPr b="1" lang="en" sz="1000"/>
                        <a:t>ATmega32U4</a:t>
                      </a:r>
                      <a:endParaRPr b="1"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5C9EB"/>
                    </a:solidFill>
                  </a:tcPr>
                </a:tc>
                <a:tc>
                  <a:txBody>
                    <a:bodyPr/>
                    <a:lstStyle/>
                    <a:p>
                      <a:pPr indent="0" lvl="0" marL="0" rtl="0" algn="l">
                        <a:spcBef>
                          <a:spcPts val="0"/>
                        </a:spcBef>
                        <a:spcAft>
                          <a:spcPts val="0"/>
                        </a:spcAft>
                        <a:buNone/>
                      </a:pPr>
                      <a:r>
                        <a:rPr b="1" lang="en" sz="1000"/>
                        <a:t>ESP32</a:t>
                      </a:r>
                      <a:endParaRPr b="1"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5C9EB"/>
                    </a:solidFill>
                  </a:tcPr>
                </a:tc>
              </a:tr>
              <a:tr h="378400">
                <a:tc>
                  <a:txBody>
                    <a:bodyPr/>
                    <a:lstStyle/>
                    <a:p>
                      <a:pPr indent="0" lvl="0" marL="0" rtl="0" algn="l">
                        <a:spcBef>
                          <a:spcPts val="0"/>
                        </a:spcBef>
                        <a:spcAft>
                          <a:spcPts val="0"/>
                        </a:spcAft>
                        <a:buNone/>
                      </a:pPr>
                      <a:r>
                        <a:rPr lang="en" sz="1000"/>
                        <a:t>Clock Speed</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16 MHz</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16 MHz</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Up to 240 MHz</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78400">
                <a:tc>
                  <a:txBody>
                    <a:bodyPr/>
                    <a:lstStyle/>
                    <a:p>
                      <a:pPr indent="0" lvl="0" marL="0" rtl="0" algn="l">
                        <a:spcBef>
                          <a:spcPts val="0"/>
                        </a:spcBef>
                        <a:spcAft>
                          <a:spcPts val="0"/>
                        </a:spcAft>
                        <a:buNone/>
                      </a:pPr>
                      <a:r>
                        <a:rPr lang="en" sz="1000"/>
                        <a:t>Flash Memory</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32 KB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32 KB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Up to 4 MB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78400">
                <a:tc>
                  <a:txBody>
                    <a:bodyPr/>
                    <a:lstStyle/>
                    <a:p>
                      <a:pPr indent="0" lvl="0" marL="0" rtl="0" algn="l">
                        <a:spcBef>
                          <a:spcPts val="0"/>
                        </a:spcBef>
                        <a:spcAft>
                          <a:spcPts val="0"/>
                        </a:spcAft>
                        <a:buNone/>
                      </a:pPr>
                      <a:r>
                        <a:rPr lang="en" sz="1000"/>
                        <a:t>RAM</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2 KB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2.5 KB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520 KB</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80550">
                <a:tc>
                  <a:txBody>
                    <a:bodyPr/>
                    <a:lstStyle/>
                    <a:p>
                      <a:pPr indent="0" lvl="0" marL="0" rtl="0" algn="l">
                        <a:spcBef>
                          <a:spcPts val="0"/>
                        </a:spcBef>
                        <a:spcAft>
                          <a:spcPts val="0"/>
                        </a:spcAft>
                        <a:buNone/>
                      </a:pPr>
                      <a:r>
                        <a:rPr lang="en" sz="1000"/>
                        <a:t>Connectivity</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UART, I2C, and SPI</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UART, I2C, SPI, and native USB with HID support</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UART, I2C, SPI, </a:t>
                      </a:r>
                      <a:r>
                        <a:rPr lang="en" sz="1000">
                          <a:solidFill>
                            <a:schemeClr val="dk1"/>
                          </a:solidFill>
                        </a:rPr>
                        <a:t>Wi-Fi, and Bluetooth </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78400">
                <a:tc>
                  <a:txBody>
                    <a:bodyPr/>
                    <a:lstStyle/>
                    <a:p>
                      <a:pPr indent="0" lvl="0" marL="0" rtl="0" algn="l">
                        <a:spcBef>
                          <a:spcPts val="0"/>
                        </a:spcBef>
                        <a:spcAft>
                          <a:spcPts val="0"/>
                        </a:spcAft>
                        <a:buNone/>
                      </a:pPr>
                      <a:r>
                        <a:rPr lang="en" sz="1000"/>
                        <a:t>Package</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DIP socket or SMD</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SMD</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SMD</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78400">
                <a:tc>
                  <a:txBody>
                    <a:bodyPr/>
                    <a:lstStyle/>
                    <a:p>
                      <a:pPr indent="0" lvl="0" marL="0" rtl="0" algn="l">
                        <a:spcBef>
                          <a:spcPts val="0"/>
                        </a:spcBef>
                        <a:spcAft>
                          <a:spcPts val="0"/>
                        </a:spcAft>
                        <a:buNone/>
                      </a:pPr>
                      <a:r>
                        <a:rPr lang="en" sz="1000"/>
                        <a:t>GPIO Pins</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23</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26</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36</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48800">
                <a:tc>
                  <a:txBody>
                    <a:bodyPr/>
                    <a:lstStyle/>
                    <a:p>
                      <a:pPr indent="0" lvl="0" marL="0" rtl="0" algn="l">
                        <a:spcBef>
                          <a:spcPts val="0"/>
                        </a:spcBef>
                        <a:spcAft>
                          <a:spcPts val="0"/>
                        </a:spcAft>
                        <a:buNone/>
                      </a:pPr>
                      <a:r>
                        <a:rPr lang="en" sz="1000"/>
                        <a:t>Ease of Programming</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Simple with Arduino IDE</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Challenging to boot, but easy afterwards</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Simple with Arduino IDE</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10225">
                <a:tc>
                  <a:txBody>
                    <a:bodyPr/>
                    <a:lstStyle/>
                    <a:p>
                      <a:pPr indent="0" lvl="0" marL="0" rtl="0" algn="l">
                        <a:spcBef>
                          <a:spcPts val="0"/>
                        </a:spcBef>
                        <a:spcAft>
                          <a:spcPts val="0"/>
                        </a:spcAft>
                        <a:buNone/>
                      </a:pPr>
                      <a:r>
                        <a:rPr lang="en" sz="1000"/>
                        <a:t>Cost</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000"/>
                        <a:t>Low</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Moderate</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Moderate</a:t>
                      </a:r>
                      <a:endParaRPr sz="10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5" name="Google Shape;175;p27"/>
          <p:cNvSpPr txBox="1"/>
          <p:nvPr>
            <p:ph type="title"/>
          </p:nvPr>
        </p:nvSpPr>
        <p:spPr>
          <a:xfrm>
            <a:off x="502200" y="3259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Joystick PCB Microcontroller Comparison</a:t>
            </a:r>
            <a:endParaRPr u="sng"/>
          </a:p>
        </p:txBody>
      </p:sp>
      <p:sp>
        <p:nvSpPr>
          <p:cNvPr id="176" name="Google Shape;176;p27"/>
          <p:cNvSpPr/>
          <p:nvPr/>
        </p:nvSpPr>
        <p:spPr>
          <a:xfrm>
            <a:off x="5626925" y="898725"/>
            <a:ext cx="1484100" cy="37332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7" name="Google Shape;177;p27"/>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178" name="Google Shape;178;p27"/>
          <p:cNvSpPr txBox="1"/>
          <p:nvPr/>
        </p:nvSpPr>
        <p:spPr>
          <a:xfrm>
            <a:off x="288225" y="1235000"/>
            <a:ext cx="2789700" cy="36009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sz="1100">
                <a:solidFill>
                  <a:schemeClr val="dk1"/>
                </a:solidFill>
              </a:rPr>
              <a:t>Considered three microcontrollers: </a:t>
            </a:r>
            <a:r>
              <a:rPr b="1" lang="en" sz="1100">
                <a:solidFill>
                  <a:schemeClr val="dk1"/>
                </a:solidFill>
              </a:rPr>
              <a:t>ATmega328P</a:t>
            </a:r>
            <a:r>
              <a:rPr lang="en" sz="1100">
                <a:solidFill>
                  <a:schemeClr val="dk1"/>
                </a:solidFill>
              </a:rPr>
              <a:t>, </a:t>
            </a:r>
            <a:r>
              <a:rPr b="1" lang="en" sz="1100">
                <a:solidFill>
                  <a:schemeClr val="dk1"/>
                </a:solidFill>
              </a:rPr>
              <a:t>ATmega32U4</a:t>
            </a:r>
            <a:r>
              <a:rPr lang="en" sz="1100">
                <a:solidFill>
                  <a:schemeClr val="dk1"/>
                </a:solidFill>
              </a:rPr>
              <a:t>, and </a:t>
            </a:r>
            <a:r>
              <a:rPr b="1" lang="en" sz="1100">
                <a:solidFill>
                  <a:schemeClr val="dk1"/>
                </a:solidFill>
              </a:rPr>
              <a:t>ESP32</a:t>
            </a:r>
            <a:r>
              <a:rPr lang="en" sz="1100">
                <a:solidFill>
                  <a:schemeClr val="dk1"/>
                </a:solidFill>
              </a:rPr>
              <a:t>.</a:t>
            </a:r>
            <a:endParaRPr sz="1100">
              <a:solidFill>
                <a:schemeClr val="dk1"/>
              </a:solidFill>
            </a:endParaRPr>
          </a:p>
          <a:p>
            <a:pPr indent="-298450" lvl="0" marL="457200" rtl="0" algn="l">
              <a:lnSpc>
                <a:spcPct val="115000"/>
              </a:lnSpc>
              <a:spcBef>
                <a:spcPts val="1000"/>
              </a:spcBef>
              <a:spcAft>
                <a:spcPts val="0"/>
              </a:spcAft>
              <a:buClr>
                <a:schemeClr val="dk1"/>
              </a:buClr>
              <a:buSzPts val="1100"/>
              <a:buChar char="●"/>
            </a:pPr>
            <a:r>
              <a:rPr lang="en" sz="1100">
                <a:solidFill>
                  <a:schemeClr val="dk1"/>
                </a:solidFill>
              </a:rPr>
              <a:t>Chose </a:t>
            </a:r>
            <a:r>
              <a:rPr b="1" lang="en" sz="1100">
                <a:solidFill>
                  <a:schemeClr val="dk1"/>
                </a:solidFill>
              </a:rPr>
              <a:t>ATmega32U4</a:t>
            </a:r>
            <a:r>
              <a:rPr lang="en" sz="1100">
                <a:solidFill>
                  <a:schemeClr val="dk1"/>
                </a:solidFill>
              </a:rPr>
              <a:t> for its </a:t>
            </a:r>
            <a:r>
              <a:rPr b="1" lang="en" sz="1100">
                <a:solidFill>
                  <a:schemeClr val="dk1"/>
                </a:solidFill>
              </a:rPr>
              <a:t>native USB HID support</a:t>
            </a:r>
            <a:r>
              <a:rPr lang="en" sz="1100">
                <a:solidFill>
                  <a:schemeClr val="dk1"/>
                </a:solidFill>
              </a:rPr>
              <a:t>, simplifying communication with the Raspi</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ATmega32U4</a:t>
            </a:r>
            <a:r>
              <a:rPr lang="en" sz="1100">
                <a:solidFill>
                  <a:schemeClr val="dk1"/>
                </a:solidFill>
              </a:rPr>
              <a:t> has enough GPIO pins, moderate cost, but is harder to boot and smaller to solder.</a:t>
            </a:r>
            <a:endParaRPr sz="1100">
              <a:solidFill>
                <a:schemeClr val="dk1"/>
              </a:solidFill>
            </a:endParaRPr>
          </a:p>
          <a:p>
            <a:pPr indent="-298450" lvl="0" marL="457200" rtl="0" algn="l">
              <a:lnSpc>
                <a:spcPct val="115000"/>
              </a:lnSpc>
              <a:spcBef>
                <a:spcPts val="1000"/>
              </a:spcBef>
              <a:spcAft>
                <a:spcPts val="0"/>
              </a:spcAft>
              <a:buClr>
                <a:schemeClr val="dk1"/>
              </a:buClr>
              <a:buSzPts val="1100"/>
              <a:buChar char="●"/>
            </a:pPr>
            <a:r>
              <a:rPr b="1" lang="en" sz="1100">
                <a:solidFill>
                  <a:schemeClr val="dk1"/>
                </a:solidFill>
              </a:rPr>
              <a:t>ATmega328P</a:t>
            </a:r>
            <a:r>
              <a:rPr lang="en" sz="1100">
                <a:solidFill>
                  <a:schemeClr val="dk1"/>
                </a:solidFill>
              </a:rPr>
              <a:t> is super easy to use (DIP package) but lacked necessary features.</a:t>
            </a:r>
            <a:endParaRPr sz="1100">
              <a:solidFill>
                <a:schemeClr val="dk1"/>
              </a:solidFill>
            </a:endParaRPr>
          </a:p>
          <a:p>
            <a:pPr indent="-298450" lvl="0" marL="457200" rtl="0" algn="l">
              <a:lnSpc>
                <a:spcPct val="115000"/>
              </a:lnSpc>
              <a:spcBef>
                <a:spcPts val="1000"/>
              </a:spcBef>
              <a:spcAft>
                <a:spcPts val="1000"/>
              </a:spcAft>
              <a:buClr>
                <a:schemeClr val="dk1"/>
              </a:buClr>
              <a:buSzPts val="1100"/>
              <a:buChar char="●"/>
            </a:pPr>
            <a:r>
              <a:rPr b="1" lang="en" sz="1100">
                <a:solidFill>
                  <a:schemeClr val="dk1"/>
                </a:solidFill>
              </a:rPr>
              <a:t>ESP32</a:t>
            </a:r>
            <a:r>
              <a:rPr lang="en" sz="1100">
                <a:solidFill>
                  <a:schemeClr val="dk1"/>
                </a:solidFill>
              </a:rPr>
              <a:t> is overpowered for our needs, with Wi-Fi, Bluetooth, and more memory, but </a:t>
            </a:r>
            <a:r>
              <a:rPr b="1" lang="en" sz="1100">
                <a:solidFill>
                  <a:schemeClr val="dk1"/>
                </a:solidFill>
              </a:rPr>
              <a:t>lacks HID.</a:t>
            </a:r>
            <a:endParaRPr sz="19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1823275" y="410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Motor Type Selection</a:t>
            </a:r>
            <a:endParaRPr u="sng"/>
          </a:p>
        </p:txBody>
      </p:sp>
      <p:sp>
        <p:nvSpPr>
          <p:cNvPr id="184" name="Google Shape;184;p28"/>
          <p:cNvSpPr txBox="1"/>
          <p:nvPr>
            <p:ph idx="1" type="body"/>
          </p:nvPr>
        </p:nvSpPr>
        <p:spPr>
          <a:xfrm>
            <a:off x="311700" y="1275600"/>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1200"/>
              </a:spcBef>
              <a:spcAft>
                <a:spcPts val="0"/>
              </a:spcAft>
              <a:buNone/>
            </a:pPr>
            <a:r>
              <a:rPr lang="en" sz="1100">
                <a:solidFill>
                  <a:schemeClr val="dk1"/>
                </a:solidFill>
              </a:rPr>
              <a:t>After careful evaluation of various motor options, we have selected the most suitable type for our robotic arm project. The key factors considered were performance, efficiency, cost, and the specific requirements of our design. Among the three types reviewed—Brushed DC Motors, BLDC Motors, and Stepper Motors—we chose the option that best aligns with our need for precise positioning, high torque at low speeds, and cost-effectiveness.</a:t>
            </a:r>
            <a:endParaRPr sz="1100">
              <a:solidFill>
                <a:schemeClr val="dk1"/>
              </a:solidFill>
            </a:endParaRPr>
          </a:p>
          <a:p>
            <a:pPr indent="-298450" lvl="0" marL="457200" rtl="0" algn="l">
              <a:spcBef>
                <a:spcPts val="1200"/>
              </a:spcBef>
              <a:spcAft>
                <a:spcPts val="0"/>
              </a:spcAft>
              <a:buClr>
                <a:schemeClr val="dk1"/>
              </a:buClr>
              <a:buSzPts val="1100"/>
              <a:buChar char="●"/>
            </a:pPr>
            <a:r>
              <a:rPr b="1" lang="en" sz="1100">
                <a:solidFill>
                  <a:schemeClr val="dk1"/>
                </a:solidFill>
              </a:rPr>
              <a:t>Motor Types Considered:</a:t>
            </a:r>
            <a:endParaRPr b="1" sz="1100">
              <a:solidFill>
                <a:schemeClr val="dk1"/>
              </a:solidFill>
            </a:endParaRPr>
          </a:p>
          <a:p>
            <a:pPr indent="-298450" lvl="1" marL="914400" rtl="0" algn="l">
              <a:spcBef>
                <a:spcPts val="0"/>
              </a:spcBef>
              <a:spcAft>
                <a:spcPts val="0"/>
              </a:spcAft>
              <a:buClr>
                <a:schemeClr val="dk1"/>
              </a:buClr>
              <a:buSzPts val="1100"/>
              <a:buChar char="○"/>
            </a:pPr>
            <a:r>
              <a:rPr b="1" lang="en" sz="1100">
                <a:solidFill>
                  <a:schemeClr val="dk1"/>
                </a:solidFill>
              </a:rPr>
              <a:t>Brushed DC Motors</a:t>
            </a:r>
            <a:r>
              <a:rPr lang="en" sz="1100">
                <a:solidFill>
                  <a:schemeClr val="dk1"/>
                </a:solidFill>
              </a:rPr>
              <a:t>: Simple, low-cost, but requires maintenance and has lower efficiency.</a:t>
            </a:r>
            <a:endParaRPr sz="1100">
              <a:solidFill>
                <a:schemeClr val="dk1"/>
              </a:solidFill>
            </a:endParaRPr>
          </a:p>
          <a:p>
            <a:pPr indent="-298450" lvl="1" marL="914400" rtl="0" algn="l">
              <a:spcBef>
                <a:spcPts val="0"/>
              </a:spcBef>
              <a:spcAft>
                <a:spcPts val="0"/>
              </a:spcAft>
              <a:buClr>
                <a:schemeClr val="dk1"/>
              </a:buClr>
              <a:buSzPts val="1100"/>
              <a:buChar char="○"/>
            </a:pPr>
            <a:r>
              <a:rPr b="1" lang="en" sz="1100">
                <a:solidFill>
                  <a:schemeClr val="dk1"/>
                </a:solidFill>
              </a:rPr>
              <a:t>BLDC Motors</a:t>
            </a:r>
            <a:r>
              <a:rPr lang="en" sz="1100">
                <a:solidFill>
                  <a:schemeClr val="dk1"/>
                </a:solidFill>
              </a:rPr>
              <a:t>: High efficiency and performance, but complex and costly to control.</a:t>
            </a:r>
            <a:endParaRPr sz="1100">
              <a:solidFill>
                <a:schemeClr val="dk1"/>
              </a:solidFill>
            </a:endParaRPr>
          </a:p>
          <a:p>
            <a:pPr indent="-298450" lvl="1" marL="914400" rtl="0" algn="l">
              <a:spcBef>
                <a:spcPts val="0"/>
              </a:spcBef>
              <a:spcAft>
                <a:spcPts val="0"/>
              </a:spcAft>
              <a:buClr>
                <a:schemeClr val="dk1"/>
              </a:buClr>
              <a:buSzPts val="1100"/>
              <a:buChar char="○"/>
            </a:pPr>
            <a:r>
              <a:rPr b="1" lang="en" sz="1100">
                <a:solidFill>
                  <a:schemeClr val="dk1"/>
                </a:solidFill>
              </a:rPr>
              <a:t>Stepper Motors</a:t>
            </a:r>
            <a:r>
              <a:rPr lang="en" sz="1100">
                <a:solidFill>
                  <a:schemeClr val="dk1"/>
                </a:solidFill>
              </a:rPr>
              <a:t>: Precise positioning, high torque at low speeds, and cost-effective, but less efficient at high speeds.</a:t>
            </a:r>
            <a:endParaRPr sz="1100">
              <a:solidFill>
                <a:schemeClr val="dk1"/>
              </a:solidFill>
            </a:endParaRPr>
          </a:p>
          <a:p>
            <a:pPr indent="-298450" lvl="0" marL="457200" rtl="0" algn="l">
              <a:spcBef>
                <a:spcPts val="0"/>
              </a:spcBef>
              <a:spcAft>
                <a:spcPts val="0"/>
              </a:spcAft>
              <a:buClr>
                <a:schemeClr val="dk1"/>
              </a:buClr>
              <a:buSzPts val="1100"/>
              <a:buChar char="●"/>
            </a:pPr>
            <a:r>
              <a:rPr b="1" lang="en" sz="1100">
                <a:solidFill>
                  <a:schemeClr val="dk1"/>
                </a:solidFill>
              </a:rPr>
              <a:t>Final Choice: Stepper Motors</a:t>
            </a:r>
            <a:endParaRPr b="1" sz="1100">
              <a:solidFill>
                <a:schemeClr val="dk1"/>
              </a:solidFill>
            </a:endParaRPr>
          </a:p>
          <a:p>
            <a:pPr indent="-298450" lvl="1" marL="914400" rtl="0" algn="l">
              <a:spcBef>
                <a:spcPts val="0"/>
              </a:spcBef>
              <a:spcAft>
                <a:spcPts val="0"/>
              </a:spcAft>
              <a:buClr>
                <a:schemeClr val="dk1"/>
              </a:buClr>
              <a:buSzPts val="1100"/>
              <a:buChar char="○"/>
            </a:pPr>
            <a:r>
              <a:rPr b="1" lang="en" sz="1100">
                <a:solidFill>
                  <a:schemeClr val="dk1"/>
                </a:solidFill>
              </a:rPr>
              <a:t>Why Stepper Motors?</a:t>
            </a:r>
            <a:endParaRPr b="1" sz="1100">
              <a:solidFill>
                <a:schemeClr val="dk1"/>
              </a:solidFill>
            </a:endParaRPr>
          </a:p>
          <a:p>
            <a:pPr indent="-298450" lvl="2" marL="1371600" rtl="0" algn="l">
              <a:spcBef>
                <a:spcPts val="0"/>
              </a:spcBef>
              <a:spcAft>
                <a:spcPts val="0"/>
              </a:spcAft>
              <a:buClr>
                <a:schemeClr val="dk1"/>
              </a:buClr>
              <a:buSzPts val="1100"/>
              <a:buChar char="■"/>
            </a:pPr>
            <a:r>
              <a:rPr lang="en" sz="1100">
                <a:solidFill>
                  <a:schemeClr val="dk1"/>
                </a:solidFill>
              </a:rPr>
              <a:t>Ideal for precise positioning and high torque at low speeds, aligning with our project’s needs.</a:t>
            </a:r>
            <a:endParaRPr sz="1100">
              <a:solidFill>
                <a:schemeClr val="dk1"/>
              </a:solidFill>
            </a:endParaRPr>
          </a:p>
          <a:p>
            <a:pPr indent="-298450" lvl="2" marL="1371600" rtl="0" algn="l">
              <a:spcBef>
                <a:spcPts val="0"/>
              </a:spcBef>
              <a:spcAft>
                <a:spcPts val="0"/>
              </a:spcAft>
              <a:buClr>
                <a:schemeClr val="dk1"/>
              </a:buClr>
              <a:buSzPts val="1100"/>
              <a:buChar char="■"/>
            </a:pPr>
            <a:r>
              <a:rPr lang="en" sz="1100">
                <a:solidFill>
                  <a:schemeClr val="dk1"/>
                </a:solidFill>
              </a:rPr>
              <a:t>Offers simple control without requiring complex feedback systems.</a:t>
            </a:r>
            <a:endParaRPr sz="1100">
              <a:solidFill>
                <a:schemeClr val="dk1"/>
              </a:solidFill>
            </a:endParaRPr>
          </a:p>
          <a:p>
            <a:pPr indent="-298450" lvl="2" marL="1371600" rtl="0" algn="l">
              <a:spcBef>
                <a:spcPts val="0"/>
              </a:spcBef>
              <a:spcAft>
                <a:spcPts val="0"/>
              </a:spcAft>
              <a:buClr>
                <a:schemeClr val="dk1"/>
              </a:buClr>
              <a:buSzPts val="1100"/>
              <a:buChar char="■"/>
            </a:pPr>
            <a:r>
              <a:rPr lang="en" sz="1100">
                <a:solidFill>
                  <a:schemeClr val="dk1"/>
                </a:solidFill>
              </a:rPr>
              <a:t>Provides steady holding torque, crucial for maintaining positions.</a:t>
            </a:r>
            <a:endParaRPr sz="1100">
              <a:solidFill>
                <a:schemeClr val="dk1"/>
              </a:solidFill>
            </a:endParaRPr>
          </a:p>
          <a:p>
            <a:pPr indent="-298450" lvl="2" marL="1371600" rtl="0" algn="l">
              <a:spcBef>
                <a:spcPts val="0"/>
              </a:spcBef>
              <a:spcAft>
                <a:spcPts val="0"/>
              </a:spcAft>
              <a:buClr>
                <a:schemeClr val="dk1"/>
              </a:buClr>
              <a:buSzPts val="1100"/>
              <a:buChar char="■"/>
            </a:pPr>
            <a:r>
              <a:rPr lang="en" sz="1100">
                <a:solidFill>
                  <a:schemeClr val="dk1"/>
                </a:solidFill>
              </a:rPr>
              <a:t>Stepper motors strike the best balance between performance, cost, and the project’s constraints on volume, complexity, and budget.</a:t>
            </a:r>
            <a:endParaRPr b="1" sz="1100">
              <a:solidFill>
                <a:schemeClr val="dk1"/>
              </a:solidFill>
            </a:endParaRPr>
          </a:p>
          <a:p>
            <a:pPr indent="0" lvl="0" marL="0" rtl="0" algn="l">
              <a:spcBef>
                <a:spcPts val="1200"/>
              </a:spcBef>
              <a:spcAft>
                <a:spcPts val="1200"/>
              </a:spcAft>
              <a:buNone/>
            </a:pPr>
            <a:r>
              <a:t/>
            </a:r>
            <a:endParaRPr/>
          </a:p>
        </p:txBody>
      </p:sp>
      <p:pic>
        <p:nvPicPr>
          <p:cNvPr id="185" name="Google Shape;185;p28"/>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1822300" y="274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Motor Controller Selection</a:t>
            </a:r>
            <a:endParaRPr u="sng"/>
          </a:p>
        </p:txBody>
      </p:sp>
      <p:sp>
        <p:nvSpPr>
          <p:cNvPr id="191" name="Google Shape;191;p29"/>
          <p:cNvSpPr txBox="1"/>
          <p:nvPr>
            <p:ph idx="1" type="body"/>
          </p:nvPr>
        </p:nvSpPr>
        <p:spPr>
          <a:xfrm>
            <a:off x="348575" y="1263075"/>
            <a:ext cx="39999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523"/>
              <a:buFont typeface="Arial"/>
              <a:buNone/>
            </a:pPr>
            <a:r>
              <a:rPr b="1" lang="en" sz="1322">
                <a:solidFill>
                  <a:schemeClr val="dk1"/>
                </a:solidFill>
              </a:rPr>
              <a:t>1. Compatibility with NEMA 23 Stepper Motors</a:t>
            </a:r>
            <a:r>
              <a:rPr lang="en" sz="1322">
                <a:solidFill>
                  <a:schemeClr val="dk1"/>
                </a:solidFill>
              </a:rPr>
              <a:t>:</a:t>
            </a:r>
            <a:endParaRPr sz="1322">
              <a:solidFill>
                <a:schemeClr val="dk1"/>
              </a:solidFill>
            </a:endParaRPr>
          </a:p>
          <a:p>
            <a:pPr indent="-312578" lvl="0" marL="457200" rtl="0" algn="l">
              <a:lnSpc>
                <a:spcPct val="100000"/>
              </a:lnSpc>
              <a:spcBef>
                <a:spcPts val="0"/>
              </a:spcBef>
              <a:spcAft>
                <a:spcPts val="0"/>
              </a:spcAft>
              <a:buClr>
                <a:schemeClr val="dk1"/>
              </a:buClr>
              <a:buSzPts val="1323"/>
              <a:buChar char="●"/>
            </a:pPr>
            <a:r>
              <a:rPr lang="en" sz="1322">
                <a:solidFill>
                  <a:schemeClr val="dk1"/>
                </a:solidFill>
              </a:rPr>
              <a:t>Handles 24v @ 4.5amps</a:t>
            </a:r>
            <a:endParaRPr sz="1322">
              <a:solidFill>
                <a:schemeClr val="dk1"/>
              </a:solidFill>
            </a:endParaRPr>
          </a:p>
          <a:p>
            <a:pPr indent="0" lvl="0" marL="0" rtl="0" algn="l">
              <a:lnSpc>
                <a:spcPct val="100000"/>
              </a:lnSpc>
              <a:spcBef>
                <a:spcPts val="0"/>
              </a:spcBef>
              <a:spcAft>
                <a:spcPts val="0"/>
              </a:spcAft>
              <a:buClr>
                <a:schemeClr val="dk1"/>
              </a:buClr>
              <a:buSzPts val="523"/>
              <a:buFont typeface="Arial"/>
              <a:buNone/>
            </a:pPr>
            <a:r>
              <a:rPr b="1" lang="en" sz="1322">
                <a:solidFill>
                  <a:schemeClr val="dk1"/>
                </a:solidFill>
              </a:rPr>
              <a:t>2. Microstepping Precision</a:t>
            </a:r>
            <a:r>
              <a:rPr lang="en" sz="1322">
                <a:solidFill>
                  <a:schemeClr val="dk1"/>
                </a:solidFill>
              </a:rPr>
              <a:t>:</a:t>
            </a:r>
            <a:endParaRPr sz="1322">
              <a:solidFill>
                <a:schemeClr val="dk1"/>
              </a:solidFill>
            </a:endParaRPr>
          </a:p>
          <a:p>
            <a:pPr indent="-312578" lvl="0" marL="457200" rtl="0" algn="l">
              <a:lnSpc>
                <a:spcPct val="100000"/>
              </a:lnSpc>
              <a:spcBef>
                <a:spcPts val="0"/>
              </a:spcBef>
              <a:spcAft>
                <a:spcPts val="0"/>
              </a:spcAft>
              <a:buClr>
                <a:schemeClr val="dk1"/>
              </a:buClr>
              <a:buSzPts val="1323"/>
              <a:buChar char="●"/>
            </a:pPr>
            <a:r>
              <a:rPr lang="en" sz="1322">
                <a:solidFill>
                  <a:schemeClr val="dk1"/>
                </a:solidFill>
              </a:rPr>
              <a:t>Microstepping up to </a:t>
            </a:r>
            <a:r>
              <a:rPr b="1" lang="en" sz="1322">
                <a:solidFill>
                  <a:schemeClr val="dk1"/>
                </a:solidFill>
              </a:rPr>
              <a:t>1/32th of a step</a:t>
            </a:r>
            <a:endParaRPr sz="1322">
              <a:solidFill>
                <a:schemeClr val="dk1"/>
              </a:solidFill>
            </a:endParaRPr>
          </a:p>
          <a:p>
            <a:pPr indent="0" lvl="0" marL="0" rtl="0" algn="l">
              <a:lnSpc>
                <a:spcPct val="100000"/>
              </a:lnSpc>
              <a:spcBef>
                <a:spcPts val="0"/>
              </a:spcBef>
              <a:spcAft>
                <a:spcPts val="0"/>
              </a:spcAft>
              <a:buNone/>
            </a:pPr>
            <a:r>
              <a:rPr b="1" lang="en" sz="1322">
                <a:solidFill>
                  <a:schemeClr val="dk1"/>
                </a:solidFill>
              </a:rPr>
              <a:t>3. Ease of Integration</a:t>
            </a:r>
            <a:r>
              <a:rPr lang="en" sz="1322">
                <a:solidFill>
                  <a:schemeClr val="dk1"/>
                </a:solidFill>
              </a:rPr>
              <a:t>:</a:t>
            </a:r>
            <a:endParaRPr sz="1322">
              <a:solidFill>
                <a:schemeClr val="dk1"/>
              </a:solidFill>
            </a:endParaRPr>
          </a:p>
          <a:p>
            <a:pPr indent="-312578" lvl="0" marL="457200" rtl="0" algn="l">
              <a:lnSpc>
                <a:spcPct val="100000"/>
              </a:lnSpc>
              <a:spcBef>
                <a:spcPts val="0"/>
              </a:spcBef>
              <a:spcAft>
                <a:spcPts val="0"/>
              </a:spcAft>
              <a:buClr>
                <a:schemeClr val="dk1"/>
              </a:buClr>
              <a:buSzPts val="1323"/>
              <a:buChar char="●"/>
            </a:pPr>
            <a:r>
              <a:rPr b="1" lang="en" sz="1322">
                <a:solidFill>
                  <a:schemeClr val="dk1"/>
                </a:solidFill>
              </a:rPr>
              <a:t>step/dir control signals</a:t>
            </a:r>
            <a:r>
              <a:rPr lang="en" sz="1322">
                <a:solidFill>
                  <a:schemeClr val="dk1"/>
                </a:solidFill>
              </a:rPr>
              <a:t>, </a:t>
            </a:r>
            <a:endParaRPr sz="1322">
              <a:solidFill>
                <a:schemeClr val="dk1"/>
              </a:solidFill>
            </a:endParaRPr>
          </a:p>
          <a:p>
            <a:pPr indent="0" lvl="0" marL="0" rtl="0" algn="l">
              <a:lnSpc>
                <a:spcPct val="100000"/>
              </a:lnSpc>
              <a:spcBef>
                <a:spcPts val="0"/>
              </a:spcBef>
              <a:spcAft>
                <a:spcPts val="0"/>
              </a:spcAft>
              <a:buClr>
                <a:schemeClr val="dk1"/>
              </a:buClr>
              <a:buSzPts val="523"/>
              <a:buFont typeface="Arial"/>
              <a:buNone/>
            </a:pPr>
            <a:r>
              <a:rPr b="1" lang="en" sz="1322">
                <a:solidFill>
                  <a:schemeClr val="dk1"/>
                </a:solidFill>
              </a:rPr>
              <a:t>4. Robustness and Safety</a:t>
            </a:r>
            <a:r>
              <a:rPr lang="en" sz="1322">
                <a:solidFill>
                  <a:schemeClr val="dk1"/>
                </a:solidFill>
              </a:rPr>
              <a:t>:</a:t>
            </a:r>
            <a:endParaRPr sz="1322">
              <a:solidFill>
                <a:schemeClr val="dk1"/>
              </a:solidFill>
            </a:endParaRPr>
          </a:p>
          <a:p>
            <a:pPr indent="-312578" lvl="0" marL="457200" rtl="0" algn="l">
              <a:lnSpc>
                <a:spcPct val="100000"/>
              </a:lnSpc>
              <a:spcBef>
                <a:spcPts val="0"/>
              </a:spcBef>
              <a:spcAft>
                <a:spcPts val="0"/>
              </a:spcAft>
              <a:buClr>
                <a:schemeClr val="dk1"/>
              </a:buClr>
              <a:buSzPts val="1323"/>
              <a:buChar char="●"/>
            </a:pPr>
            <a:r>
              <a:rPr lang="en" sz="1322">
                <a:solidFill>
                  <a:schemeClr val="dk1"/>
                </a:solidFill>
              </a:rPr>
              <a:t>Built-in </a:t>
            </a:r>
            <a:r>
              <a:rPr b="1" lang="en" sz="1322">
                <a:solidFill>
                  <a:schemeClr val="dk1"/>
                </a:solidFill>
              </a:rPr>
              <a:t>over-voltage, over-current, and over-temperature protection</a:t>
            </a:r>
            <a:r>
              <a:rPr lang="en" sz="1322">
                <a:solidFill>
                  <a:schemeClr val="dk1"/>
                </a:solidFill>
              </a:rPr>
              <a:t>.</a:t>
            </a:r>
            <a:endParaRPr sz="1322">
              <a:solidFill>
                <a:schemeClr val="dk1"/>
              </a:solidFill>
            </a:endParaRPr>
          </a:p>
          <a:p>
            <a:pPr indent="0" lvl="0" marL="0" rtl="0" algn="l">
              <a:lnSpc>
                <a:spcPct val="100000"/>
              </a:lnSpc>
              <a:spcBef>
                <a:spcPts val="0"/>
              </a:spcBef>
              <a:spcAft>
                <a:spcPts val="0"/>
              </a:spcAft>
              <a:buNone/>
            </a:pPr>
            <a:r>
              <a:rPr b="1" lang="en" sz="1322">
                <a:solidFill>
                  <a:schemeClr val="dk1"/>
                </a:solidFill>
              </a:rPr>
              <a:t>5. Cost-Effectiveness</a:t>
            </a:r>
            <a:r>
              <a:rPr lang="en" sz="1322">
                <a:solidFill>
                  <a:schemeClr val="dk1"/>
                </a:solidFill>
              </a:rPr>
              <a:t>:</a:t>
            </a:r>
            <a:endParaRPr sz="1322">
              <a:solidFill>
                <a:schemeClr val="dk1"/>
              </a:solidFill>
            </a:endParaRPr>
          </a:p>
          <a:p>
            <a:pPr indent="-312578" lvl="0" marL="457200" rtl="0" algn="l">
              <a:lnSpc>
                <a:spcPct val="100000"/>
              </a:lnSpc>
              <a:spcBef>
                <a:spcPts val="0"/>
              </a:spcBef>
              <a:spcAft>
                <a:spcPts val="0"/>
              </a:spcAft>
              <a:buClr>
                <a:schemeClr val="dk1"/>
              </a:buClr>
              <a:buSzPts val="1323"/>
              <a:buChar char="●"/>
            </a:pPr>
            <a:r>
              <a:rPr lang="en" sz="1322">
                <a:solidFill>
                  <a:schemeClr val="dk1"/>
                </a:solidFill>
              </a:rPr>
              <a:t>9.99USD</a:t>
            </a:r>
            <a:endParaRPr sz="1322">
              <a:solidFill>
                <a:schemeClr val="dk1"/>
              </a:solidFill>
            </a:endParaRPr>
          </a:p>
          <a:p>
            <a:pPr indent="0" lvl="0" marL="0" rtl="0" algn="l">
              <a:lnSpc>
                <a:spcPct val="100000"/>
              </a:lnSpc>
              <a:spcBef>
                <a:spcPts val="0"/>
              </a:spcBef>
              <a:spcAft>
                <a:spcPts val="0"/>
              </a:spcAft>
              <a:buSzPts val="523"/>
              <a:buNone/>
            </a:pPr>
            <a:r>
              <a:t/>
            </a:r>
            <a:endParaRPr sz="665"/>
          </a:p>
        </p:txBody>
      </p:sp>
      <p:pic>
        <p:nvPicPr>
          <p:cNvPr id="192" name="Google Shape;192;p29"/>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pic>
        <p:nvPicPr>
          <p:cNvPr id="193" name="Google Shape;193;p29"/>
          <p:cNvPicPr preferRelativeResize="0"/>
          <p:nvPr/>
        </p:nvPicPr>
        <p:blipFill rotWithShape="1">
          <a:blip r:embed="rId4">
            <a:alphaModFix/>
          </a:blip>
          <a:srcRect b="7420" l="28708" r="25136" t="7087"/>
          <a:stretch/>
        </p:blipFill>
        <p:spPr>
          <a:xfrm>
            <a:off x="4657572" y="811925"/>
            <a:ext cx="2850041" cy="3519650"/>
          </a:xfrm>
          <a:prstGeom prst="rect">
            <a:avLst/>
          </a:prstGeom>
          <a:noFill/>
          <a:ln cap="flat" cmpd="sng" w="19050">
            <a:solidFill>
              <a:schemeClr val="dk2"/>
            </a:solidFill>
            <a:prstDash val="solid"/>
            <a:round/>
            <a:headEnd len="sm" w="sm" type="none"/>
            <a:tailEnd len="sm" w="sm" type="none"/>
          </a:ln>
        </p:spPr>
      </p:pic>
      <p:sp>
        <p:nvSpPr>
          <p:cNvPr id="194" name="Google Shape;194;p29"/>
          <p:cNvSpPr txBox="1"/>
          <p:nvPr/>
        </p:nvSpPr>
        <p:spPr>
          <a:xfrm>
            <a:off x="4607662" y="4331575"/>
            <a:ext cx="29499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TB6600 Motor Controller</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txBox="1"/>
          <p:nvPr>
            <p:ph type="title"/>
          </p:nvPr>
        </p:nvSpPr>
        <p:spPr>
          <a:xfrm>
            <a:off x="19737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End Effector Technologies</a:t>
            </a:r>
            <a:endParaRPr u="sng"/>
          </a:p>
        </p:txBody>
      </p:sp>
      <p:graphicFrame>
        <p:nvGraphicFramePr>
          <p:cNvPr id="200" name="Google Shape;200;p30"/>
          <p:cNvGraphicFramePr/>
          <p:nvPr/>
        </p:nvGraphicFramePr>
        <p:xfrm>
          <a:off x="656113" y="1208850"/>
          <a:ext cx="3000000" cy="3000000"/>
        </p:xfrm>
        <a:graphic>
          <a:graphicData uri="http://schemas.openxmlformats.org/drawingml/2006/table">
            <a:tbl>
              <a:tblPr>
                <a:noFill/>
                <a:tableStyleId>{0018F7F2-6FAC-48B1-B62F-1689B5F63666}</a:tableStyleId>
              </a:tblPr>
              <a:tblGrid>
                <a:gridCol w="1703150"/>
                <a:gridCol w="1447800"/>
                <a:gridCol w="1447800"/>
                <a:gridCol w="1447800"/>
                <a:gridCol w="1785225"/>
              </a:tblGrid>
              <a:tr h="381000">
                <a:tc>
                  <a:txBody>
                    <a:bodyPr/>
                    <a:lstStyle/>
                    <a:p>
                      <a:pPr indent="0" lvl="0" marL="0" rtl="0" algn="l">
                        <a:spcBef>
                          <a:spcPts val="0"/>
                        </a:spcBef>
                        <a:spcAft>
                          <a:spcPts val="0"/>
                        </a:spcAft>
                        <a:buNone/>
                      </a:pPr>
                      <a:r>
                        <a:rPr lang="en"/>
                        <a:t>Technology</a:t>
                      </a:r>
                      <a:endParaRPr/>
                    </a:p>
                  </a:txBody>
                  <a:tcPr marT="91425" marB="91425" marR="91425" marL="91425">
                    <a:solidFill>
                      <a:srgbClr val="A5C9EB"/>
                    </a:solidFill>
                  </a:tcPr>
                </a:tc>
                <a:tc>
                  <a:txBody>
                    <a:bodyPr/>
                    <a:lstStyle/>
                    <a:p>
                      <a:pPr indent="0" lvl="0" marL="0" rtl="0" algn="l">
                        <a:spcBef>
                          <a:spcPts val="0"/>
                        </a:spcBef>
                        <a:spcAft>
                          <a:spcPts val="0"/>
                        </a:spcAft>
                        <a:buNone/>
                      </a:pPr>
                      <a:r>
                        <a:rPr lang="en"/>
                        <a:t>Vacuum Gripper</a:t>
                      </a:r>
                      <a:endParaRPr/>
                    </a:p>
                  </a:txBody>
                  <a:tcPr marT="91425" marB="91425" marR="91425" marL="91425">
                    <a:lnR cap="flat" cmpd="sng" w="9525">
                      <a:solidFill>
                        <a:srgbClr val="00FF00"/>
                      </a:solidFill>
                      <a:prstDash val="solid"/>
                      <a:round/>
                      <a:headEnd len="sm" w="sm" type="none"/>
                      <a:tailEnd len="sm" w="sm" type="none"/>
                    </a:lnR>
                    <a:solidFill>
                      <a:srgbClr val="A5C9EB"/>
                    </a:solidFill>
                  </a:tcPr>
                </a:tc>
                <a:tc>
                  <a:txBody>
                    <a:bodyPr/>
                    <a:lstStyle/>
                    <a:p>
                      <a:pPr indent="0" lvl="0" marL="0" rtl="0" algn="l">
                        <a:spcBef>
                          <a:spcPts val="0"/>
                        </a:spcBef>
                        <a:spcAft>
                          <a:spcPts val="0"/>
                        </a:spcAft>
                        <a:buNone/>
                      </a:pPr>
                      <a:r>
                        <a:rPr lang="en"/>
                        <a:t>Parallel Gripper</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rgbClr val="A5C9EB"/>
                    </a:solidFill>
                  </a:tcPr>
                </a:tc>
                <a:tc>
                  <a:txBody>
                    <a:bodyPr/>
                    <a:lstStyle/>
                    <a:p>
                      <a:pPr indent="0" lvl="0" marL="0" rtl="0" algn="l">
                        <a:spcBef>
                          <a:spcPts val="0"/>
                        </a:spcBef>
                        <a:spcAft>
                          <a:spcPts val="0"/>
                        </a:spcAft>
                        <a:buNone/>
                      </a:pPr>
                      <a:r>
                        <a:rPr lang="en"/>
                        <a:t>Angular Gripper</a:t>
                      </a:r>
                      <a:endParaRPr/>
                    </a:p>
                  </a:txBody>
                  <a:tcPr marT="91425" marB="91425" marR="91425" marL="91425">
                    <a:lnL cap="flat" cmpd="sng" w="9525">
                      <a:solidFill>
                        <a:srgbClr val="00FF00"/>
                      </a:solidFill>
                      <a:prstDash val="solid"/>
                      <a:round/>
                      <a:headEnd len="sm" w="sm" type="none"/>
                      <a:tailEnd len="sm" w="sm" type="none"/>
                    </a:lnL>
                    <a:solidFill>
                      <a:srgbClr val="A5C9EB"/>
                    </a:solidFill>
                  </a:tcPr>
                </a:tc>
                <a:tc>
                  <a:txBody>
                    <a:bodyPr/>
                    <a:lstStyle/>
                    <a:p>
                      <a:pPr indent="0" lvl="0" marL="0" rtl="0" algn="l">
                        <a:spcBef>
                          <a:spcPts val="0"/>
                        </a:spcBef>
                        <a:spcAft>
                          <a:spcPts val="0"/>
                        </a:spcAft>
                        <a:buNone/>
                      </a:pPr>
                      <a:r>
                        <a:rPr lang="en"/>
                        <a:t>Electromagnetic</a:t>
                      </a:r>
                      <a:r>
                        <a:rPr lang="en"/>
                        <a:t> Gripper</a:t>
                      </a:r>
                      <a:endParaRPr/>
                    </a:p>
                  </a:txBody>
                  <a:tcPr marT="91425" marB="91425" marR="91425" marL="91425">
                    <a:solidFill>
                      <a:srgbClr val="A5C9EB"/>
                    </a:solidFill>
                  </a:tcPr>
                </a:tc>
              </a:tr>
              <a:tr h="381000">
                <a:tc>
                  <a:txBody>
                    <a:bodyPr/>
                    <a:lstStyle/>
                    <a:p>
                      <a:pPr indent="0" lvl="0" marL="0" rtl="0" algn="l">
                        <a:spcBef>
                          <a:spcPts val="0"/>
                        </a:spcBef>
                        <a:spcAft>
                          <a:spcPts val="0"/>
                        </a:spcAft>
                        <a:buNone/>
                      </a:pPr>
                      <a:r>
                        <a:rPr lang="en"/>
                        <a:t>Strengths</a:t>
                      </a:r>
                      <a:endParaRPr/>
                    </a:p>
                  </a:txBody>
                  <a:tcPr marT="91425" marB="91425" marR="91425" marL="91425">
                    <a:solidFill>
                      <a:srgbClr val="DAE9F7"/>
                    </a:solidFill>
                  </a:tcPr>
                </a:tc>
                <a:tc>
                  <a:txBody>
                    <a:bodyPr/>
                    <a:lstStyle/>
                    <a:p>
                      <a:pPr indent="0" lvl="0" marL="0" rtl="0" algn="l">
                        <a:spcBef>
                          <a:spcPts val="0"/>
                        </a:spcBef>
                        <a:spcAft>
                          <a:spcPts val="0"/>
                        </a:spcAft>
                        <a:buNone/>
                      </a:pPr>
                      <a:r>
                        <a:rPr lang="en" sz="1000"/>
                        <a:t>Objects can be quickly picked up or released.</a:t>
                      </a:r>
                      <a:endParaRPr sz="1000"/>
                    </a:p>
                    <a:p>
                      <a:pPr indent="0" lvl="0" marL="0" rtl="0" algn="l">
                        <a:spcBef>
                          <a:spcPts val="0"/>
                        </a:spcBef>
                        <a:spcAft>
                          <a:spcPts val="0"/>
                        </a:spcAft>
                        <a:buNone/>
                      </a:pPr>
                      <a:r>
                        <a:rPr lang="en" sz="1000"/>
                        <a:t>Best grip on smooth, flat objects</a:t>
                      </a:r>
                      <a:endParaRPr sz="1000"/>
                    </a:p>
                  </a:txBody>
                  <a:tcPr marT="91425" marB="91425" marR="91425" marL="91425">
                    <a:lnR cap="flat" cmpd="sng" w="9525">
                      <a:solidFill>
                        <a:srgbClr val="00FF00"/>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 sz="1000"/>
                        <a:t>Predictable grip and </a:t>
                      </a:r>
                      <a:r>
                        <a:rPr lang="en" sz="1000"/>
                        <a:t>interaction</a:t>
                      </a:r>
                      <a:r>
                        <a:rPr lang="en" sz="1000"/>
                        <a:t> with objects</a:t>
                      </a:r>
                      <a:endParaRPr sz="1000"/>
                    </a:p>
                    <a:p>
                      <a:pPr indent="0" lvl="0" marL="0" rtl="0" algn="l">
                        <a:spcBef>
                          <a:spcPts val="0"/>
                        </a:spcBef>
                        <a:spcAft>
                          <a:spcPts val="0"/>
                        </a:spcAft>
                        <a:buNone/>
                      </a:pPr>
                      <a:r>
                        <a:rPr lang="en" sz="1000"/>
                        <a:t>Larger surface area in contact with target</a:t>
                      </a:r>
                      <a:endParaRPr sz="1000"/>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Accommodates</a:t>
                      </a:r>
                      <a:r>
                        <a:rPr lang="en" sz="1000"/>
                        <a:t> a wider range of object sizes in grip</a:t>
                      </a:r>
                      <a:endParaRPr sz="1000"/>
                    </a:p>
                  </a:txBody>
                  <a:tcPr marT="91425" marB="91425" marR="91425" marL="91425">
                    <a:lnL cap="flat" cmpd="sng" w="9525">
                      <a:solidFill>
                        <a:srgbClr val="00FF00"/>
                      </a:solidFill>
                      <a:prstDash val="solid"/>
                      <a:round/>
                      <a:headEnd len="sm" w="sm" type="none"/>
                      <a:tailEnd len="sm" w="sm" type="none"/>
                    </a:lnL>
                    <a:solidFill>
                      <a:schemeClr val="lt1"/>
                    </a:solidFill>
                  </a:tcPr>
                </a:tc>
                <a:tc>
                  <a:txBody>
                    <a:bodyPr/>
                    <a:lstStyle/>
                    <a:p>
                      <a:pPr indent="0" lvl="0" marL="0" rtl="0" algn="l">
                        <a:spcBef>
                          <a:spcPts val="0"/>
                        </a:spcBef>
                        <a:spcAft>
                          <a:spcPts val="0"/>
                        </a:spcAft>
                        <a:buNone/>
                      </a:pPr>
                      <a:r>
                        <a:rPr lang="en" sz="1000"/>
                        <a:t>Objects can be quickly picked up and released</a:t>
                      </a:r>
                      <a:endParaRPr sz="1000"/>
                    </a:p>
                    <a:p>
                      <a:pPr indent="0" lvl="0" marL="0" rtl="0" algn="l">
                        <a:spcBef>
                          <a:spcPts val="0"/>
                        </a:spcBef>
                        <a:spcAft>
                          <a:spcPts val="0"/>
                        </a:spcAft>
                        <a:buNone/>
                      </a:pPr>
                      <a:r>
                        <a:rPr lang="en" sz="1000"/>
                        <a:t>Can best handle objects of irregular shapes</a:t>
                      </a:r>
                      <a:endParaRPr sz="10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a:t>Weaknesses</a:t>
                      </a:r>
                      <a:endParaRPr/>
                    </a:p>
                  </a:txBody>
                  <a:tcPr marT="91425" marB="91425" marR="91425" marL="91425">
                    <a:solidFill>
                      <a:srgbClr val="DAE9F7"/>
                    </a:solidFill>
                  </a:tcPr>
                </a:tc>
                <a:tc>
                  <a:txBody>
                    <a:bodyPr/>
                    <a:lstStyle/>
                    <a:p>
                      <a:pPr indent="0" lvl="0" marL="0" rtl="0" algn="l">
                        <a:spcBef>
                          <a:spcPts val="0"/>
                        </a:spcBef>
                        <a:spcAft>
                          <a:spcPts val="0"/>
                        </a:spcAft>
                        <a:buNone/>
                      </a:pPr>
                      <a:r>
                        <a:rPr lang="en" sz="1000"/>
                        <a:t>Needs to be powered to </a:t>
                      </a:r>
                      <a:r>
                        <a:rPr lang="en" sz="1000"/>
                        <a:t>maintain</a:t>
                      </a:r>
                      <a:r>
                        <a:rPr lang="en" sz="1000"/>
                        <a:t> grip</a:t>
                      </a:r>
                      <a:endParaRPr sz="1000"/>
                    </a:p>
                    <a:p>
                      <a:pPr indent="0" lvl="0" marL="0" rtl="0" algn="l">
                        <a:spcBef>
                          <a:spcPts val="0"/>
                        </a:spcBef>
                        <a:spcAft>
                          <a:spcPts val="0"/>
                        </a:spcAft>
                        <a:buNone/>
                      </a:pPr>
                      <a:r>
                        <a:rPr lang="en" sz="1000"/>
                        <a:t>Difficulty handling rough or irregularly shaped objects</a:t>
                      </a:r>
                      <a:endParaRPr sz="1000"/>
                    </a:p>
                  </a:txBody>
                  <a:tcPr marT="91425" marB="91425" marR="91425" marL="91425">
                    <a:lnR cap="flat" cmpd="sng" w="9525">
                      <a:solidFill>
                        <a:srgbClr val="00FF00"/>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 sz="1000"/>
                        <a:t>Difficulty with irregularly shaped objects</a:t>
                      </a:r>
                      <a:endParaRPr sz="1000"/>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Less surface area in contact with target</a:t>
                      </a:r>
                      <a:endParaRPr sz="1000"/>
                    </a:p>
                    <a:p>
                      <a:pPr indent="0" lvl="0" marL="0" rtl="0" algn="l">
                        <a:spcBef>
                          <a:spcPts val="0"/>
                        </a:spcBef>
                        <a:spcAft>
                          <a:spcPts val="0"/>
                        </a:spcAft>
                        <a:buNone/>
                      </a:pPr>
                      <a:r>
                        <a:rPr lang="en" sz="1000"/>
                        <a:t>Potential for instability</a:t>
                      </a:r>
                      <a:endParaRPr sz="1000"/>
                    </a:p>
                  </a:txBody>
                  <a:tcPr marT="91425" marB="91425" marR="91425" marL="91425">
                    <a:lnL cap="flat" cmpd="sng" w="9525">
                      <a:solidFill>
                        <a:srgbClr val="00FF00"/>
                      </a:solidFill>
                      <a:prstDash val="solid"/>
                      <a:round/>
                      <a:headEnd len="sm" w="sm" type="none"/>
                      <a:tailEnd len="sm" w="sm" type="none"/>
                    </a:lnL>
                    <a:solidFill>
                      <a:schemeClr val="lt1"/>
                    </a:solidFill>
                  </a:tcPr>
                </a:tc>
                <a:tc>
                  <a:txBody>
                    <a:bodyPr/>
                    <a:lstStyle/>
                    <a:p>
                      <a:pPr indent="0" lvl="0" marL="0" rtl="0" algn="l">
                        <a:spcBef>
                          <a:spcPts val="0"/>
                        </a:spcBef>
                        <a:spcAft>
                          <a:spcPts val="0"/>
                        </a:spcAft>
                        <a:buNone/>
                      </a:pPr>
                      <a:r>
                        <a:rPr lang="en" sz="1000"/>
                        <a:t>Can only handle magnetic materials</a:t>
                      </a:r>
                      <a:endParaRPr sz="1000"/>
                    </a:p>
                    <a:p>
                      <a:pPr indent="0" lvl="0" marL="0" rtl="0" algn="l">
                        <a:spcBef>
                          <a:spcPts val="0"/>
                        </a:spcBef>
                        <a:spcAft>
                          <a:spcPts val="0"/>
                        </a:spcAft>
                        <a:buNone/>
                      </a:pPr>
                      <a:r>
                        <a:rPr lang="en" sz="1000"/>
                        <a:t>Attracts any nearby metallic object not just the intended target</a:t>
                      </a:r>
                      <a:endParaRPr sz="10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a:t>Applications</a:t>
                      </a:r>
                      <a:endParaRPr/>
                    </a:p>
                  </a:txBody>
                  <a:tcPr marT="91425" marB="91425" marR="91425" marL="91425">
                    <a:solidFill>
                      <a:srgbClr val="DAE9F7"/>
                    </a:solidFill>
                  </a:tcPr>
                </a:tc>
                <a:tc>
                  <a:txBody>
                    <a:bodyPr/>
                    <a:lstStyle/>
                    <a:p>
                      <a:pPr indent="0" lvl="0" marL="0" rtl="0" algn="l">
                        <a:spcBef>
                          <a:spcPts val="0"/>
                        </a:spcBef>
                        <a:spcAft>
                          <a:spcPts val="0"/>
                        </a:spcAft>
                        <a:buNone/>
                      </a:pPr>
                      <a:r>
                        <a:rPr lang="en" sz="1000"/>
                        <a:t>Smooth and/or delicate objects like glass panes</a:t>
                      </a:r>
                      <a:endParaRPr sz="1000"/>
                    </a:p>
                  </a:txBody>
                  <a:tcPr marT="91425" marB="91425" marR="91425" marL="91425">
                    <a:lnR cap="flat" cmpd="sng" w="9525">
                      <a:solidFill>
                        <a:srgbClr val="00FF00"/>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 sz="1000"/>
                        <a:t>Diversity of object shapes and textures</a:t>
                      </a:r>
                      <a:endParaRPr sz="1000"/>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00"/>
                        <a:t>Diversity of object shapes and textures</a:t>
                      </a:r>
                      <a:endParaRPr sz="1000"/>
                    </a:p>
                  </a:txBody>
                  <a:tcPr marT="91425" marB="91425" marR="91425" marL="91425">
                    <a:lnL cap="flat" cmpd="sng" w="9525">
                      <a:solidFill>
                        <a:srgbClr val="00FF00"/>
                      </a:solidFill>
                      <a:prstDash val="solid"/>
                      <a:round/>
                      <a:headEnd len="sm" w="sm" type="none"/>
                      <a:tailEnd len="sm" w="sm" type="none"/>
                    </a:lnL>
                    <a:solidFill>
                      <a:schemeClr val="lt1"/>
                    </a:solidFill>
                  </a:tcPr>
                </a:tc>
                <a:tc>
                  <a:txBody>
                    <a:bodyPr/>
                    <a:lstStyle/>
                    <a:p>
                      <a:pPr indent="0" lvl="0" marL="0" rtl="0" algn="l">
                        <a:spcBef>
                          <a:spcPts val="0"/>
                        </a:spcBef>
                        <a:spcAft>
                          <a:spcPts val="0"/>
                        </a:spcAft>
                        <a:buNone/>
                      </a:pPr>
                      <a:r>
                        <a:rPr lang="en" sz="1000"/>
                        <a:t>Diversity of magnetic materials</a:t>
                      </a:r>
                      <a:endParaRPr sz="1000"/>
                    </a:p>
                  </a:txBody>
                  <a:tcPr marT="91425" marB="91425" marR="91425" marL="91425">
                    <a:solidFill>
                      <a:schemeClr val="lt1"/>
                    </a:solidFill>
                  </a:tcPr>
                </a:tc>
              </a:tr>
            </a:tbl>
          </a:graphicData>
        </a:graphic>
      </p:graphicFrame>
      <p:pic>
        <p:nvPicPr>
          <p:cNvPr id="201" name="Google Shape;201;p30"/>
          <p:cNvPicPr preferRelativeResize="0"/>
          <p:nvPr/>
        </p:nvPicPr>
        <p:blipFill>
          <a:blip r:embed="rId3">
            <a:alphaModFix/>
          </a:blip>
          <a:stretch>
            <a:fillRect/>
          </a:stretch>
        </p:blipFill>
        <p:spPr>
          <a:xfrm>
            <a:off x="7660100" y="202925"/>
            <a:ext cx="1117500" cy="10569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1912200" y="376600"/>
            <a:ext cx="581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Our Chosen E</a:t>
            </a:r>
            <a:r>
              <a:rPr lang="en" u="sng"/>
              <a:t>nd Effector</a:t>
            </a:r>
            <a:r>
              <a:rPr i="1" lang="en"/>
              <a:t>:</a:t>
            </a:r>
            <a:r>
              <a:rPr i="1" lang="en"/>
              <a:t> Parallel Gripper</a:t>
            </a:r>
            <a:endParaRPr i="1"/>
          </a:p>
        </p:txBody>
      </p:sp>
      <p:pic>
        <p:nvPicPr>
          <p:cNvPr id="207" name="Google Shape;207;p31"/>
          <p:cNvPicPr preferRelativeResize="0"/>
          <p:nvPr/>
        </p:nvPicPr>
        <p:blipFill>
          <a:blip r:embed="rId3">
            <a:alphaModFix/>
          </a:blip>
          <a:stretch>
            <a:fillRect/>
          </a:stretch>
        </p:blipFill>
        <p:spPr>
          <a:xfrm>
            <a:off x="4851325" y="1259825"/>
            <a:ext cx="2754551" cy="2880799"/>
          </a:xfrm>
          <a:prstGeom prst="rect">
            <a:avLst/>
          </a:prstGeom>
          <a:noFill/>
          <a:ln cap="flat" cmpd="sng" w="19050">
            <a:solidFill>
              <a:schemeClr val="dk1"/>
            </a:solidFill>
            <a:prstDash val="solid"/>
            <a:round/>
            <a:headEnd len="sm" w="sm" type="none"/>
            <a:tailEnd len="sm" w="sm" type="none"/>
          </a:ln>
        </p:spPr>
      </p:pic>
      <p:sp>
        <p:nvSpPr>
          <p:cNvPr id="208" name="Google Shape;208;p31"/>
          <p:cNvSpPr txBox="1"/>
          <p:nvPr/>
        </p:nvSpPr>
        <p:spPr>
          <a:xfrm>
            <a:off x="193350" y="1152475"/>
            <a:ext cx="4378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graphicFrame>
        <p:nvGraphicFramePr>
          <p:cNvPr id="209" name="Google Shape;209;p31"/>
          <p:cNvGraphicFramePr/>
          <p:nvPr/>
        </p:nvGraphicFramePr>
        <p:xfrm>
          <a:off x="572850" y="1322525"/>
          <a:ext cx="3000000" cy="3000000"/>
        </p:xfrm>
        <a:graphic>
          <a:graphicData uri="http://schemas.openxmlformats.org/drawingml/2006/table">
            <a:tbl>
              <a:tblPr>
                <a:noFill/>
                <a:tableStyleId>{0018F7F2-6FAC-48B1-B62F-1689B5F63666}</a:tableStyleId>
              </a:tblPr>
              <a:tblGrid>
                <a:gridCol w="1206500"/>
                <a:gridCol w="1206500"/>
                <a:gridCol w="1206500"/>
              </a:tblGrid>
              <a:tr h="381000">
                <a:tc>
                  <a:txBody>
                    <a:bodyPr/>
                    <a:lstStyle/>
                    <a:p>
                      <a:pPr indent="0" lvl="0" marL="0" rtl="0" algn="l">
                        <a:spcBef>
                          <a:spcPts val="0"/>
                        </a:spcBef>
                        <a:spcAft>
                          <a:spcPts val="0"/>
                        </a:spcAft>
                        <a:buNone/>
                      </a:pPr>
                      <a:r>
                        <a:rPr lang="en"/>
                        <a:t>Technology</a:t>
                      </a:r>
                      <a:endParaRPr/>
                    </a:p>
                  </a:txBody>
                  <a:tcPr marT="91425" marB="91425" marR="91425" marL="91425">
                    <a:lnR cap="flat" cmpd="sng" w="9525">
                      <a:solidFill>
                        <a:srgbClr val="00FF00"/>
                      </a:solidFill>
                      <a:prstDash val="solid"/>
                      <a:round/>
                      <a:headEnd len="sm" w="sm" type="none"/>
                      <a:tailEnd len="sm" w="sm" type="none"/>
                    </a:lnR>
                    <a:solidFill>
                      <a:srgbClr val="A5C9EB"/>
                    </a:solidFill>
                  </a:tcPr>
                </a:tc>
                <a:tc>
                  <a:txBody>
                    <a:bodyPr/>
                    <a:lstStyle/>
                    <a:p>
                      <a:pPr indent="0" lvl="0" marL="0" rtl="0" algn="l">
                        <a:spcBef>
                          <a:spcPts val="0"/>
                        </a:spcBef>
                        <a:spcAft>
                          <a:spcPts val="0"/>
                        </a:spcAft>
                        <a:buNone/>
                      </a:pPr>
                      <a:r>
                        <a:rPr lang="en"/>
                        <a:t>LG-NS Robot Gripper</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rgbClr val="A5C9EB"/>
                    </a:solidFill>
                  </a:tcPr>
                </a:tc>
                <a:tc>
                  <a:txBody>
                    <a:bodyPr/>
                    <a:lstStyle/>
                    <a:p>
                      <a:pPr indent="0" lvl="0" marL="0" rtl="0" algn="l">
                        <a:spcBef>
                          <a:spcPts val="0"/>
                        </a:spcBef>
                        <a:spcAft>
                          <a:spcPts val="0"/>
                        </a:spcAft>
                        <a:buNone/>
                      </a:pPr>
                      <a:r>
                        <a:rPr lang="en"/>
                        <a:t>Robot Gripper</a:t>
                      </a:r>
                      <a:endParaRPr/>
                    </a:p>
                  </a:txBody>
                  <a:tcPr marT="91425" marB="91425" marR="91425" marL="91425">
                    <a:lnL cap="flat" cmpd="sng" w="9525">
                      <a:solidFill>
                        <a:srgbClr val="00FF00"/>
                      </a:solidFill>
                      <a:prstDash val="solid"/>
                      <a:round/>
                      <a:headEnd len="sm" w="sm" type="none"/>
                      <a:tailEnd len="sm" w="sm" type="none"/>
                    </a:lnL>
                    <a:solidFill>
                      <a:srgbClr val="A5C9EB"/>
                    </a:solidFill>
                  </a:tcPr>
                </a:tc>
              </a:tr>
              <a:tr h="381000">
                <a:tc>
                  <a:txBody>
                    <a:bodyPr/>
                    <a:lstStyle/>
                    <a:p>
                      <a:pPr indent="0" lvl="0" marL="0" rtl="0" algn="l">
                        <a:spcBef>
                          <a:spcPts val="0"/>
                        </a:spcBef>
                        <a:spcAft>
                          <a:spcPts val="0"/>
                        </a:spcAft>
                        <a:buNone/>
                      </a:pPr>
                      <a:r>
                        <a:rPr lang="en"/>
                        <a:t>Size</a:t>
                      </a:r>
                      <a:endParaRPr/>
                    </a:p>
                  </a:txBody>
                  <a:tcPr marT="91425" marB="91425" marR="91425" marL="91425">
                    <a:lnR cap="flat" cmpd="sng" w="9525">
                      <a:solidFill>
                        <a:srgbClr val="00FF00"/>
                      </a:solidFill>
                      <a:prstDash val="solid"/>
                      <a:round/>
                      <a:headEnd len="sm" w="sm" type="none"/>
                      <a:tailEnd len="sm" w="sm" type="none"/>
                    </a:lnR>
                    <a:solidFill>
                      <a:srgbClr val="DAE9F7"/>
                    </a:solidFill>
                  </a:tcPr>
                </a:tc>
                <a:tc>
                  <a:txBody>
                    <a:bodyPr/>
                    <a:lstStyle/>
                    <a:p>
                      <a:pPr indent="0" lvl="0" marL="0" rtl="0" algn="l">
                        <a:spcBef>
                          <a:spcPts val="0"/>
                        </a:spcBef>
                        <a:spcAft>
                          <a:spcPts val="0"/>
                        </a:spcAft>
                        <a:buNone/>
                      </a:pPr>
                      <a:r>
                        <a:rPr lang="en"/>
                        <a:t>57x65x30 mm</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t>05x100x30mm</a:t>
                      </a:r>
                      <a:endParaRPr/>
                    </a:p>
                  </a:txBody>
                  <a:tcPr marT="91425" marB="91425" marR="91425" marL="91425">
                    <a:lnL cap="flat" cmpd="sng" w="9525">
                      <a:solidFill>
                        <a:srgbClr val="00FF00"/>
                      </a:solidFill>
                      <a:prstDash val="solid"/>
                      <a:round/>
                      <a:headEnd len="sm" w="sm" type="none"/>
                      <a:tailEnd len="sm" w="sm" type="none"/>
                    </a:lnL>
                    <a:solidFill>
                      <a:schemeClr val="lt1"/>
                    </a:solidFill>
                  </a:tcPr>
                </a:tc>
              </a:tr>
              <a:tr h="381000">
                <a:tc>
                  <a:txBody>
                    <a:bodyPr/>
                    <a:lstStyle/>
                    <a:p>
                      <a:pPr indent="0" lvl="0" marL="0" rtl="0" algn="l">
                        <a:spcBef>
                          <a:spcPts val="0"/>
                        </a:spcBef>
                        <a:spcAft>
                          <a:spcPts val="0"/>
                        </a:spcAft>
                        <a:buNone/>
                      </a:pPr>
                      <a:r>
                        <a:rPr lang="en"/>
                        <a:t>Grip Width</a:t>
                      </a:r>
                      <a:endParaRPr/>
                    </a:p>
                  </a:txBody>
                  <a:tcPr marT="91425" marB="91425" marR="91425" marL="91425">
                    <a:lnR cap="flat" cmpd="sng" w="9525">
                      <a:solidFill>
                        <a:srgbClr val="00FF00"/>
                      </a:solidFill>
                      <a:prstDash val="solid"/>
                      <a:round/>
                      <a:headEnd len="sm" w="sm" type="none"/>
                      <a:tailEnd len="sm" w="sm" type="none"/>
                    </a:lnR>
                    <a:solidFill>
                      <a:srgbClr val="DAE9F7"/>
                    </a:solidFill>
                  </a:tcPr>
                </a:tc>
                <a:tc>
                  <a:txBody>
                    <a:bodyPr/>
                    <a:lstStyle/>
                    <a:p>
                      <a:pPr indent="0" lvl="0" marL="0" rtl="0" algn="l">
                        <a:spcBef>
                          <a:spcPts val="0"/>
                        </a:spcBef>
                        <a:spcAft>
                          <a:spcPts val="0"/>
                        </a:spcAft>
                        <a:buNone/>
                      </a:pPr>
                      <a:r>
                        <a:rPr lang="en"/>
                        <a:t>0-33mm</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t>0-54mm</a:t>
                      </a:r>
                      <a:endParaRPr/>
                    </a:p>
                  </a:txBody>
                  <a:tcPr marT="91425" marB="91425" marR="91425" marL="91425">
                    <a:lnL cap="flat" cmpd="sng" w="9525">
                      <a:solidFill>
                        <a:srgbClr val="00FF00"/>
                      </a:solidFill>
                      <a:prstDash val="solid"/>
                      <a:round/>
                      <a:headEnd len="sm" w="sm" type="none"/>
                      <a:tailEnd len="sm" w="sm" type="none"/>
                    </a:lnL>
                    <a:solidFill>
                      <a:schemeClr val="lt1"/>
                    </a:solidFill>
                  </a:tcPr>
                </a:tc>
              </a:tr>
              <a:tr h="381000">
                <a:tc>
                  <a:txBody>
                    <a:bodyPr/>
                    <a:lstStyle/>
                    <a:p>
                      <a:pPr indent="0" lvl="0" marL="0" rtl="0" algn="l">
                        <a:spcBef>
                          <a:spcPts val="0"/>
                        </a:spcBef>
                        <a:spcAft>
                          <a:spcPts val="0"/>
                        </a:spcAft>
                        <a:buNone/>
                      </a:pPr>
                      <a:r>
                        <a:rPr lang="en"/>
                        <a:t>Price</a:t>
                      </a:r>
                      <a:endParaRPr/>
                    </a:p>
                  </a:txBody>
                  <a:tcPr marT="91425" marB="91425" marR="91425" marL="91425">
                    <a:lnR cap="flat" cmpd="sng" w="9525">
                      <a:solidFill>
                        <a:srgbClr val="00FF00"/>
                      </a:solidFill>
                      <a:prstDash val="solid"/>
                      <a:round/>
                      <a:headEnd len="sm" w="sm" type="none"/>
                      <a:tailEnd len="sm" w="sm" type="none"/>
                    </a:lnR>
                    <a:solidFill>
                      <a:srgbClr val="DAE9F7"/>
                    </a:solidFill>
                  </a:tcPr>
                </a:tc>
                <a:tc>
                  <a:txBody>
                    <a:bodyPr/>
                    <a:lstStyle/>
                    <a:p>
                      <a:pPr indent="0" lvl="0" marL="0" rtl="0" algn="l">
                        <a:spcBef>
                          <a:spcPts val="0"/>
                        </a:spcBef>
                        <a:spcAft>
                          <a:spcPts val="0"/>
                        </a:spcAft>
                        <a:buNone/>
                      </a:pPr>
                      <a:r>
                        <a:rPr lang="en"/>
                        <a:t>$16.00</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t>$9.00</a:t>
                      </a:r>
                      <a:endParaRPr/>
                    </a:p>
                  </a:txBody>
                  <a:tcPr marT="91425" marB="91425" marR="91425" marL="91425">
                    <a:lnL cap="flat" cmpd="sng" w="9525">
                      <a:solidFill>
                        <a:srgbClr val="00FF00"/>
                      </a:solidFill>
                      <a:prstDash val="solid"/>
                      <a:round/>
                      <a:headEnd len="sm" w="sm" type="none"/>
                      <a:tailEnd len="sm" w="sm" type="none"/>
                    </a:lnL>
                    <a:solidFill>
                      <a:schemeClr val="lt1"/>
                    </a:solidFill>
                  </a:tcPr>
                </a:tc>
              </a:tr>
              <a:tr h="381000">
                <a:tc>
                  <a:txBody>
                    <a:bodyPr/>
                    <a:lstStyle/>
                    <a:p>
                      <a:pPr indent="0" lvl="0" marL="0" rtl="0" algn="l">
                        <a:spcBef>
                          <a:spcPts val="0"/>
                        </a:spcBef>
                        <a:spcAft>
                          <a:spcPts val="0"/>
                        </a:spcAft>
                        <a:buNone/>
                      </a:pPr>
                      <a:r>
                        <a:rPr lang="en"/>
                        <a:t>Operation</a:t>
                      </a:r>
                      <a:endParaRPr/>
                    </a:p>
                  </a:txBody>
                  <a:tcPr marT="91425" marB="91425" marR="91425" marL="91425">
                    <a:lnR cap="flat" cmpd="sng" w="9525">
                      <a:solidFill>
                        <a:srgbClr val="00FF00"/>
                      </a:solidFill>
                      <a:prstDash val="solid"/>
                      <a:round/>
                      <a:headEnd len="sm" w="sm" type="none"/>
                      <a:tailEnd len="sm" w="sm" type="none"/>
                    </a:lnR>
                    <a:solidFill>
                      <a:srgbClr val="DAE9F7"/>
                    </a:solidFill>
                  </a:tcPr>
                </a:tc>
                <a:tc>
                  <a:txBody>
                    <a:bodyPr/>
                    <a:lstStyle/>
                    <a:p>
                      <a:pPr indent="0" lvl="0" marL="0" rtl="0" algn="l">
                        <a:spcBef>
                          <a:spcPts val="0"/>
                        </a:spcBef>
                        <a:spcAft>
                          <a:spcPts val="0"/>
                        </a:spcAft>
                        <a:buNone/>
                      </a:pPr>
                      <a:r>
                        <a:rPr lang="en"/>
                        <a:t>1 motor</a:t>
                      </a:r>
                      <a:endParaRPr/>
                    </a:p>
                  </a:txBody>
                  <a:tcPr marT="91425" marB="91425" marR="91425" marL="91425">
                    <a:lnL cap="flat" cmpd="sng" w="9525">
                      <a:solidFill>
                        <a:srgbClr val="00FF00"/>
                      </a:solidFill>
                      <a:prstDash val="solid"/>
                      <a:round/>
                      <a:headEnd len="sm" w="sm" type="none"/>
                      <a:tailEnd len="sm" w="sm" type="none"/>
                    </a:lnL>
                    <a:lnR cap="flat" cmpd="sng" w="9525">
                      <a:solidFill>
                        <a:srgbClr val="00FF00"/>
                      </a:solidFill>
                      <a:prstDash val="solid"/>
                      <a:round/>
                      <a:headEnd len="sm" w="sm" type="none"/>
                      <a:tailEnd len="sm" w="sm" type="none"/>
                    </a:lnR>
                    <a:lnT cap="flat" cmpd="sng" w="9525">
                      <a:solidFill>
                        <a:srgbClr val="00FF00"/>
                      </a:solidFill>
                      <a:prstDash val="solid"/>
                      <a:round/>
                      <a:headEnd len="sm" w="sm" type="none"/>
                      <a:tailEnd len="sm" w="sm" type="none"/>
                    </a:lnT>
                    <a:lnB cap="flat" cmpd="sng" w="952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t>2 motors</a:t>
                      </a:r>
                      <a:endParaRPr/>
                    </a:p>
                  </a:txBody>
                  <a:tcPr marT="91425" marB="91425" marR="91425" marL="91425">
                    <a:lnL cap="flat" cmpd="sng" w="9525">
                      <a:solidFill>
                        <a:srgbClr val="00FF00"/>
                      </a:solidFill>
                      <a:prstDash val="solid"/>
                      <a:round/>
                      <a:headEnd len="sm" w="sm" type="none"/>
                      <a:tailEnd len="sm" w="sm" type="none"/>
                    </a:lnL>
                    <a:solidFill>
                      <a:schemeClr val="lt1"/>
                    </a:solidFill>
                  </a:tcPr>
                </a:tc>
              </a:tr>
            </a:tbl>
          </a:graphicData>
        </a:graphic>
      </p:graphicFrame>
      <p:pic>
        <p:nvPicPr>
          <p:cNvPr id="210" name="Google Shape;210;p31"/>
          <p:cNvPicPr preferRelativeResize="0"/>
          <p:nvPr/>
        </p:nvPicPr>
        <p:blipFill>
          <a:blip r:embed="rId4">
            <a:alphaModFix/>
          </a:blip>
          <a:stretch>
            <a:fillRect/>
          </a:stretch>
        </p:blipFill>
        <p:spPr>
          <a:xfrm>
            <a:off x="7660100" y="202925"/>
            <a:ext cx="1117500" cy="10569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2781250" y="359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Our Team Members:</a:t>
            </a:r>
            <a:endParaRPr u="sng"/>
          </a:p>
        </p:txBody>
      </p:sp>
      <p:sp>
        <p:nvSpPr>
          <p:cNvPr id="69" name="Google Shape;69;p14"/>
          <p:cNvSpPr txBox="1"/>
          <p:nvPr/>
        </p:nvSpPr>
        <p:spPr>
          <a:xfrm>
            <a:off x="379776" y="3269300"/>
            <a:ext cx="1563900" cy="10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0D0D0D"/>
                </a:solidFill>
              </a:rPr>
              <a:t>Emanuel Alvarez: </a:t>
            </a:r>
            <a:endParaRPr i="1" sz="1200">
              <a:solidFill>
                <a:srgbClr val="0D0D0D"/>
              </a:solidFill>
            </a:endParaRPr>
          </a:p>
          <a:p>
            <a:pPr indent="0" lvl="0" marL="0" rtl="0" algn="l">
              <a:spcBef>
                <a:spcPts val="0"/>
              </a:spcBef>
              <a:spcAft>
                <a:spcPts val="0"/>
              </a:spcAft>
              <a:buClr>
                <a:schemeClr val="dk1"/>
              </a:buClr>
              <a:buSzPts val="1100"/>
              <a:buFont typeface="Arial"/>
              <a:buNone/>
            </a:pPr>
            <a:r>
              <a:rPr lang="en" sz="1200">
                <a:solidFill>
                  <a:srgbClr val="0D0D0D"/>
                </a:solidFill>
              </a:rPr>
              <a:t>Electrical Engineer</a:t>
            </a:r>
            <a:endParaRPr sz="1200">
              <a:solidFill>
                <a:srgbClr val="0D0D0D"/>
              </a:solidFill>
            </a:endParaRPr>
          </a:p>
          <a:p>
            <a:pPr indent="0" lvl="0" marL="0" rtl="0" algn="l">
              <a:spcBef>
                <a:spcPts val="0"/>
              </a:spcBef>
              <a:spcAft>
                <a:spcPts val="0"/>
              </a:spcAft>
              <a:buClr>
                <a:schemeClr val="dk1"/>
              </a:buClr>
              <a:buSzPts val="1100"/>
              <a:buFont typeface="Arial"/>
              <a:buNone/>
            </a:pPr>
            <a:r>
              <a:t/>
            </a:r>
            <a:endParaRPr sz="1200">
              <a:solidFill>
                <a:srgbClr val="0D0D0D"/>
              </a:solidFill>
            </a:endParaRPr>
          </a:p>
        </p:txBody>
      </p:sp>
      <p:sp>
        <p:nvSpPr>
          <p:cNvPr id="70" name="Google Shape;70;p14"/>
          <p:cNvSpPr txBox="1"/>
          <p:nvPr/>
        </p:nvSpPr>
        <p:spPr>
          <a:xfrm>
            <a:off x="1971613" y="3269300"/>
            <a:ext cx="156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D0D0D"/>
                </a:solidFill>
              </a:rPr>
              <a:t>Hani Bdeir</a:t>
            </a:r>
            <a:r>
              <a:rPr i="1" lang="en" sz="1200">
                <a:solidFill>
                  <a:srgbClr val="0D0D0D"/>
                </a:solidFill>
              </a:rPr>
              <a:t>: </a:t>
            </a:r>
            <a:endParaRPr i="1" sz="1200">
              <a:solidFill>
                <a:srgbClr val="0D0D0D"/>
              </a:solidFill>
            </a:endParaRPr>
          </a:p>
          <a:p>
            <a:pPr indent="0" lvl="0" marL="0" rtl="0" algn="l">
              <a:spcBef>
                <a:spcPts val="0"/>
              </a:spcBef>
              <a:spcAft>
                <a:spcPts val="0"/>
              </a:spcAft>
              <a:buNone/>
            </a:pPr>
            <a:r>
              <a:rPr lang="en" sz="1200">
                <a:solidFill>
                  <a:srgbClr val="0D0D0D"/>
                </a:solidFill>
              </a:rPr>
              <a:t>Computer</a:t>
            </a:r>
            <a:r>
              <a:rPr lang="en" sz="1200">
                <a:solidFill>
                  <a:srgbClr val="0D0D0D"/>
                </a:solidFill>
              </a:rPr>
              <a:t> Engineer</a:t>
            </a:r>
            <a:br>
              <a:rPr lang="en" sz="1200">
                <a:solidFill>
                  <a:srgbClr val="0D0D0D"/>
                </a:solidFill>
              </a:rPr>
            </a:br>
            <a:endParaRPr sz="1200">
              <a:solidFill>
                <a:srgbClr val="0D0D0D"/>
              </a:solidFill>
            </a:endParaRPr>
          </a:p>
        </p:txBody>
      </p:sp>
      <p:sp>
        <p:nvSpPr>
          <p:cNvPr id="71" name="Google Shape;71;p14"/>
          <p:cNvSpPr txBox="1"/>
          <p:nvPr/>
        </p:nvSpPr>
        <p:spPr>
          <a:xfrm>
            <a:off x="3627924" y="3269300"/>
            <a:ext cx="156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D0D0D"/>
                </a:solidFill>
              </a:rPr>
              <a:t>Hailey Gorak: </a:t>
            </a:r>
            <a:endParaRPr i="1" sz="1200">
              <a:solidFill>
                <a:srgbClr val="0D0D0D"/>
              </a:solidFill>
            </a:endParaRPr>
          </a:p>
          <a:p>
            <a:pPr indent="0" lvl="0" marL="0" rtl="0" algn="l">
              <a:spcBef>
                <a:spcPts val="0"/>
              </a:spcBef>
              <a:spcAft>
                <a:spcPts val="0"/>
              </a:spcAft>
              <a:buNone/>
            </a:pPr>
            <a:r>
              <a:rPr lang="en" sz="1200">
                <a:solidFill>
                  <a:srgbClr val="0D0D0D"/>
                </a:solidFill>
              </a:rPr>
              <a:t>Computer Engineer</a:t>
            </a:r>
            <a:endParaRPr sz="1200">
              <a:solidFill>
                <a:srgbClr val="0D0D0D"/>
              </a:solidFill>
            </a:endParaRPr>
          </a:p>
          <a:p>
            <a:pPr indent="0" lvl="0" marL="0" rtl="0" algn="l">
              <a:spcBef>
                <a:spcPts val="0"/>
              </a:spcBef>
              <a:spcAft>
                <a:spcPts val="0"/>
              </a:spcAft>
              <a:buNone/>
            </a:pPr>
            <a:r>
              <a:t/>
            </a:r>
            <a:endParaRPr i="1" sz="1200">
              <a:solidFill>
                <a:srgbClr val="0D0D0D"/>
              </a:solidFill>
            </a:endParaRPr>
          </a:p>
        </p:txBody>
      </p:sp>
      <p:sp>
        <p:nvSpPr>
          <p:cNvPr id="72" name="Google Shape;72;p14"/>
          <p:cNvSpPr txBox="1"/>
          <p:nvPr/>
        </p:nvSpPr>
        <p:spPr>
          <a:xfrm>
            <a:off x="7259998" y="3269300"/>
            <a:ext cx="1563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D0D0D"/>
                </a:solidFill>
              </a:rPr>
              <a:t>Nkunu Nuglozeh</a:t>
            </a:r>
            <a:r>
              <a:rPr i="1" lang="en" sz="1200">
                <a:solidFill>
                  <a:srgbClr val="0D0D0D"/>
                </a:solidFill>
              </a:rPr>
              <a:t>: </a:t>
            </a:r>
            <a:endParaRPr i="1" sz="1200">
              <a:solidFill>
                <a:srgbClr val="0D0D0D"/>
              </a:solidFill>
            </a:endParaRPr>
          </a:p>
          <a:p>
            <a:pPr indent="0" lvl="0" marL="0" rtl="0" algn="l">
              <a:spcBef>
                <a:spcPts val="0"/>
              </a:spcBef>
              <a:spcAft>
                <a:spcPts val="0"/>
              </a:spcAft>
              <a:buNone/>
            </a:pPr>
            <a:r>
              <a:rPr lang="en" sz="1200">
                <a:solidFill>
                  <a:srgbClr val="0D0D0D"/>
                </a:solidFill>
              </a:rPr>
              <a:t>Electrical</a:t>
            </a:r>
            <a:r>
              <a:rPr lang="en" sz="1200">
                <a:solidFill>
                  <a:srgbClr val="0D0D0D"/>
                </a:solidFill>
              </a:rPr>
              <a:t> Engineer</a:t>
            </a:r>
            <a:endParaRPr sz="1200">
              <a:solidFill>
                <a:srgbClr val="0D0D0D"/>
              </a:solidFill>
            </a:endParaRPr>
          </a:p>
          <a:p>
            <a:pPr indent="0" lvl="0" marL="0" rtl="0" algn="l">
              <a:spcBef>
                <a:spcPts val="0"/>
              </a:spcBef>
              <a:spcAft>
                <a:spcPts val="0"/>
              </a:spcAft>
              <a:buNone/>
            </a:pPr>
            <a:r>
              <a:t/>
            </a:r>
            <a:endParaRPr/>
          </a:p>
        </p:txBody>
      </p:sp>
      <p:sp>
        <p:nvSpPr>
          <p:cNvPr id="73" name="Google Shape;73;p14"/>
          <p:cNvSpPr txBox="1"/>
          <p:nvPr/>
        </p:nvSpPr>
        <p:spPr>
          <a:xfrm>
            <a:off x="5443950" y="3269300"/>
            <a:ext cx="156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D0D0D"/>
                </a:solidFill>
              </a:rPr>
              <a:t>Jackson Jacques III</a:t>
            </a:r>
            <a:r>
              <a:rPr i="1" lang="en" sz="1200">
                <a:solidFill>
                  <a:srgbClr val="0D0D0D"/>
                </a:solidFill>
              </a:rPr>
              <a:t>: </a:t>
            </a:r>
            <a:endParaRPr i="1" sz="1200">
              <a:solidFill>
                <a:srgbClr val="0D0D0D"/>
              </a:solidFill>
            </a:endParaRPr>
          </a:p>
          <a:p>
            <a:pPr indent="0" lvl="0" marL="0" rtl="0" algn="l">
              <a:spcBef>
                <a:spcPts val="0"/>
              </a:spcBef>
              <a:spcAft>
                <a:spcPts val="0"/>
              </a:spcAft>
              <a:buNone/>
            </a:pPr>
            <a:r>
              <a:rPr lang="en" sz="1200">
                <a:solidFill>
                  <a:srgbClr val="0D0D0D"/>
                </a:solidFill>
              </a:rPr>
              <a:t>Electrical Engineer</a:t>
            </a:r>
            <a:endParaRPr sz="1200">
              <a:solidFill>
                <a:srgbClr val="0D0D0D"/>
              </a:solidFill>
            </a:endParaRPr>
          </a:p>
        </p:txBody>
      </p:sp>
      <p:pic>
        <p:nvPicPr>
          <p:cNvPr id="74" name="Google Shape;74;p14"/>
          <p:cNvPicPr preferRelativeResize="0"/>
          <p:nvPr/>
        </p:nvPicPr>
        <p:blipFill rotWithShape="1">
          <a:blip r:embed="rId3">
            <a:alphaModFix/>
          </a:blip>
          <a:srcRect b="0" l="17867" r="14605" t="0"/>
          <a:stretch/>
        </p:blipFill>
        <p:spPr>
          <a:xfrm>
            <a:off x="5550425" y="1441100"/>
            <a:ext cx="1359427" cy="1732524"/>
          </a:xfrm>
          <a:prstGeom prst="rect">
            <a:avLst/>
          </a:prstGeom>
          <a:noFill/>
          <a:ln>
            <a:noFill/>
          </a:ln>
        </p:spPr>
      </p:pic>
      <p:pic>
        <p:nvPicPr>
          <p:cNvPr id="75" name="Google Shape;75;p14"/>
          <p:cNvPicPr preferRelativeResize="0"/>
          <p:nvPr/>
        </p:nvPicPr>
        <p:blipFill>
          <a:blip r:embed="rId4">
            <a:alphaModFix/>
          </a:blip>
          <a:stretch>
            <a:fillRect/>
          </a:stretch>
        </p:blipFill>
        <p:spPr>
          <a:xfrm>
            <a:off x="439452" y="1442825"/>
            <a:ext cx="1444550" cy="1729080"/>
          </a:xfrm>
          <a:prstGeom prst="rect">
            <a:avLst/>
          </a:prstGeom>
          <a:noFill/>
          <a:ln>
            <a:noFill/>
          </a:ln>
        </p:spPr>
      </p:pic>
      <p:pic>
        <p:nvPicPr>
          <p:cNvPr id="76" name="Google Shape;76;p14"/>
          <p:cNvPicPr preferRelativeResize="0"/>
          <p:nvPr/>
        </p:nvPicPr>
        <p:blipFill>
          <a:blip r:embed="rId5">
            <a:alphaModFix/>
          </a:blip>
          <a:stretch>
            <a:fillRect/>
          </a:stretch>
        </p:blipFill>
        <p:spPr>
          <a:xfrm>
            <a:off x="3713900" y="1442500"/>
            <a:ext cx="1486374" cy="1729725"/>
          </a:xfrm>
          <a:prstGeom prst="rect">
            <a:avLst/>
          </a:prstGeom>
          <a:noFill/>
          <a:ln>
            <a:noFill/>
          </a:ln>
        </p:spPr>
      </p:pic>
      <p:pic>
        <p:nvPicPr>
          <p:cNvPr id="77" name="Google Shape;77;p14"/>
          <p:cNvPicPr preferRelativeResize="0"/>
          <p:nvPr/>
        </p:nvPicPr>
        <p:blipFill rotWithShape="1">
          <a:blip r:embed="rId6">
            <a:alphaModFix/>
          </a:blip>
          <a:srcRect b="10047" l="0" r="0" t="0"/>
          <a:stretch/>
        </p:blipFill>
        <p:spPr>
          <a:xfrm>
            <a:off x="7259988" y="1441100"/>
            <a:ext cx="1444550" cy="1732526"/>
          </a:xfrm>
          <a:prstGeom prst="rect">
            <a:avLst/>
          </a:prstGeom>
          <a:noFill/>
          <a:ln>
            <a:noFill/>
          </a:ln>
        </p:spPr>
      </p:pic>
      <p:pic>
        <p:nvPicPr>
          <p:cNvPr id="78" name="Google Shape;78;p14"/>
          <p:cNvPicPr preferRelativeResize="0"/>
          <p:nvPr/>
        </p:nvPicPr>
        <p:blipFill>
          <a:blip r:embed="rId7">
            <a:alphaModFix/>
          </a:blip>
          <a:stretch>
            <a:fillRect/>
          </a:stretch>
        </p:blipFill>
        <p:spPr>
          <a:xfrm>
            <a:off x="2166361" y="1441100"/>
            <a:ext cx="1288152" cy="17325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txBox="1"/>
          <p:nvPr>
            <p:ph type="title"/>
          </p:nvPr>
        </p:nvSpPr>
        <p:spPr>
          <a:xfrm>
            <a:off x="1878175" y="445025"/>
            <a:ext cx="695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LG-NS Robot Gripper</a:t>
            </a:r>
            <a:endParaRPr u="sng"/>
          </a:p>
        </p:txBody>
      </p:sp>
      <p:sp>
        <p:nvSpPr>
          <p:cNvPr id="216" name="Google Shape;216;p32"/>
          <p:cNvSpPr txBox="1"/>
          <p:nvPr/>
        </p:nvSpPr>
        <p:spPr>
          <a:xfrm>
            <a:off x="608650" y="1139063"/>
            <a:ext cx="5265000" cy="31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The chosen end effector is an LG-NS parallel gripper</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Max clamp width: 1.3 inches</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Weight: 25 grams</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Cushioned clamps</a:t>
            </a:r>
            <a:endParaRPr sz="1700">
              <a:solidFill>
                <a:schemeClr val="dk1"/>
              </a:solidFill>
            </a:endParaRPr>
          </a:p>
          <a:p>
            <a:pPr indent="0" lvl="0" marL="0" rtl="0" algn="l">
              <a:spcBef>
                <a:spcPts val="0"/>
              </a:spcBef>
              <a:spcAft>
                <a:spcPts val="0"/>
              </a:spcAft>
              <a:buNone/>
            </a:pPr>
            <a:r>
              <a:rPr lang="en" sz="1700">
                <a:solidFill>
                  <a:schemeClr val="dk1"/>
                </a:solidFill>
              </a:rPr>
              <a:t>The gripper is operated by an HS-311 servo.</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Operating voltage: 5V</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Running current: 160mA</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Stall current: 700mA</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The servo is powered by a VOLRANTISE 24 to 5V buck converter capable of supplying up to 5 amps at 5V and connected to the analog output of the MCU</a:t>
            </a:r>
            <a:endParaRPr sz="1700">
              <a:solidFill>
                <a:schemeClr val="dk1"/>
              </a:solidFill>
            </a:endParaRPr>
          </a:p>
        </p:txBody>
      </p:sp>
      <p:pic>
        <p:nvPicPr>
          <p:cNvPr id="217" name="Google Shape;217;p32"/>
          <p:cNvPicPr preferRelativeResize="0"/>
          <p:nvPr/>
        </p:nvPicPr>
        <p:blipFill>
          <a:blip r:embed="rId3">
            <a:alphaModFix/>
          </a:blip>
          <a:stretch>
            <a:fillRect/>
          </a:stretch>
        </p:blipFill>
        <p:spPr>
          <a:xfrm>
            <a:off x="5873638" y="498475"/>
            <a:ext cx="2676028" cy="3568048"/>
          </a:xfrm>
          <a:prstGeom prst="rect">
            <a:avLst/>
          </a:prstGeom>
          <a:noFill/>
          <a:ln cap="flat" cmpd="sng" w="19050">
            <a:solidFill>
              <a:schemeClr val="dk1"/>
            </a:solidFill>
            <a:prstDash val="solid"/>
            <a:round/>
            <a:headEnd len="sm" w="sm" type="none"/>
            <a:tailEnd len="sm" w="sm" type="none"/>
          </a:ln>
        </p:spPr>
      </p:pic>
      <p:sp>
        <p:nvSpPr>
          <p:cNvPr id="218" name="Google Shape;218;p32"/>
          <p:cNvSpPr txBox="1"/>
          <p:nvPr/>
        </p:nvSpPr>
        <p:spPr>
          <a:xfrm>
            <a:off x="5736712" y="4066525"/>
            <a:ext cx="29499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Gripper with attached servo and converter</a:t>
            </a:r>
            <a:endParaRPr sz="1800">
              <a:solidFill>
                <a:schemeClr val="dk1"/>
              </a:solidFill>
            </a:endParaRPr>
          </a:p>
        </p:txBody>
      </p:sp>
      <p:pic>
        <p:nvPicPr>
          <p:cNvPr id="219" name="Google Shape;219;p32"/>
          <p:cNvPicPr preferRelativeResize="0"/>
          <p:nvPr/>
        </p:nvPicPr>
        <p:blipFill>
          <a:blip r:embed="rId4">
            <a:alphaModFix/>
          </a:blip>
          <a:stretch>
            <a:fillRect/>
          </a:stretch>
        </p:blipFill>
        <p:spPr>
          <a:xfrm>
            <a:off x="7659225" y="202925"/>
            <a:ext cx="1117500" cy="10569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939575" y="40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u="sng"/>
              <a:t>Position Sensors</a:t>
            </a:r>
            <a:endParaRPr u="sng"/>
          </a:p>
          <a:p>
            <a:pPr indent="0" lvl="0" marL="0" rtl="0" algn="l">
              <a:spcBef>
                <a:spcPts val="0"/>
              </a:spcBef>
              <a:spcAft>
                <a:spcPts val="0"/>
              </a:spcAft>
              <a:buClr>
                <a:schemeClr val="dk1"/>
              </a:buClr>
              <a:buSzPct val="39285"/>
              <a:buFont typeface="Arial"/>
              <a:buNone/>
            </a:pPr>
            <a:r>
              <a:t/>
            </a:r>
            <a:endParaRPr u="sng"/>
          </a:p>
          <a:p>
            <a:pPr indent="0" lvl="0" marL="0" rtl="0" algn="l">
              <a:spcBef>
                <a:spcPts val="0"/>
              </a:spcBef>
              <a:spcAft>
                <a:spcPts val="0"/>
              </a:spcAft>
              <a:buNone/>
            </a:pPr>
            <a:r>
              <a:t/>
            </a:r>
            <a:endParaRPr u="sng"/>
          </a:p>
        </p:txBody>
      </p:sp>
      <p:sp>
        <p:nvSpPr>
          <p:cNvPr id="225" name="Google Shape;225;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Factors such as measurement accuracy, resolution, environmental robustness, and cost all play significant roles in determining the most suitable sensors for our needs. We conducted a comprehensive analysis of each sensor type, considering not only their individual specifications but also how they align with our project's unique requirements and constraints.</a:t>
            </a:r>
            <a:endParaRPr>
              <a:solidFill>
                <a:schemeClr val="dk1"/>
              </a:solidFill>
            </a:endParaRPr>
          </a:p>
          <a:p>
            <a:pPr indent="0" lvl="0" marL="0" rtl="0" algn="l">
              <a:spcBef>
                <a:spcPts val="1200"/>
              </a:spcBef>
              <a:spcAft>
                <a:spcPts val="1200"/>
              </a:spcAft>
              <a:buNone/>
            </a:pPr>
            <a:r>
              <a:t/>
            </a:r>
            <a:endParaRPr/>
          </a:p>
        </p:txBody>
      </p:sp>
      <p:graphicFrame>
        <p:nvGraphicFramePr>
          <p:cNvPr id="226" name="Google Shape;226;p33"/>
          <p:cNvGraphicFramePr/>
          <p:nvPr/>
        </p:nvGraphicFramePr>
        <p:xfrm>
          <a:off x="1828800" y="3201350"/>
          <a:ext cx="3000000" cy="3000000"/>
        </p:xfrm>
        <a:graphic>
          <a:graphicData uri="http://schemas.openxmlformats.org/drawingml/2006/table">
            <a:tbl>
              <a:tblPr>
                <a:noFill/>
                <a:tableStyleId>{AEC5AAC7-DA7D-489C-98E3-05BDFF8941A6}</a:tableStyleId>
              </a:tblPr>
              <a:tblGrid>
                <a:gridCol w="1371600"/>
                <a:gridCol w="1371600"/>
                <a:gridCol w="1371600"/>
                <a:gridCol w="1371600"/>
              </a:tblGrid>
              <a:tr h="190200">
                <a:tc>
                  <a:txBody>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Feature</a:t>
                      </a:r>
                      <a:endParaRPr b="1"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CUI - AMT10</a:t>
                      </a:r>
                      <a:endParaRPr b="1"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REV Through Bore Encoder</a:t>
                      </a:r>
                      <a:endParaRPr b="1"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AS5600</a:t>
                      </a:r>
                      <a:endParaRPr b="1"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rgbClr val="A5C9EB"/>
                    </a:solidFill>
                  </a:tcPr>
                </a:tc>
              </a:tr>
              <a:tr h="190200">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Type</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Through Bore</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Through Bore</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On shaft</a:t>
                      </a:r>
                      <a:endParaRPr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r>
              <a:tr h="190200">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Resolution (CPR)</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8192</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8192</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4096</a:t>
                      </a:r>
                      <a:endParaRPr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r>
              <a:tr h="190200">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Accuracy (deg)</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0.0127</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0.01</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0.04</a:t>
                      </a:r>
                      <a:endParaRPr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r>
              <a:tr h="190200">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Max RPM</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7500</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10000</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60000</a:t>
                      </a:r>
                      <a:endParaRPr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r>
              <a:tr h="190200">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Price</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$24.00</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$35.00</a:t>
                      </a:r>
                      <a:endParaRPr sz="1200">
                        <a:solidFill>
                          <a:schemeClr val="dk1"/>
                        </a:solidFill>
                        <a:latin typeface="Times New Roman"/>
                        <a:ea typeface="Times New Roman"/>
                        <a:cs typeface="Times New Roman"/>
                        <a:sym typeface="Times New Roman"/>
                      </a:endParaRPr>
                    </a:p>
                  </a:txBody>
                  <a:tcPr marT="25400" marB="25400" marR="25400" marL="25400">
                    <a:lnL cap="flat" cmpd="sng" w="9525">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$5.10</a:t>
                      </a:r>
                      <a:endParaRPr sz="1200">
                        <a:solidFill>
                          <a:schemeClr val="dk1"/>
                        </a:solidFill>
                        <a:latin typeface="Times New Roman"/>
                        <a:ea typeface="Times New Roman"/>
                        <a:cs typeface="Times New Roman"/>
                        <a:sym typeface="Times New Roman"/>
                      </a:endParaRPr>
                    </a:p>
                  </a:txBody>
                  <a:tcPr marT="25400" marB="25400" marR="25400" marL="254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r>
            </a:tbl>
          </a:graphicData>
        </a:graphic>
      </p:graphicFrame>
      <p:sp>
        <p:nvSpPr>
          <p:cNvPr id="227" name="Google Shape;227;p33"/>
          <p:cNvSpPr txBox="1"/>
          <p:nvPr/>
        </p:nvSpPr>
        <p:spPr>
          <a:xfrm>
            <a:off x="4400050" y="1121075"/>
            <a:ext cx="3616200" cy="19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 </a:t>
            </a:r>
            <a:r>
              <a:rPr lang="en" sz="1800">
                <a:solidFill>
                  <a:schemeClr val="dk1"/>
                </a:solidFill>
              </a:rPr>
              <a:t>ultimately</a:t>
            </a:r>
            <a:r>
              <a:rPr lang="en" sz="1800">
                <a:solidFill>
                  <a:schemeClr val="dk1"/>
                </a:solidFill>
              </a:rPr>
              <a:t> selected the AS5600</a:t>
            </a:r>
            <a:r>
              <a:rPr lang="en" sz="1800">
                <a:solidFill>
                  <a:schemeClr val="dk1"/>
                </a:solidFill>
              </a:rPr>
              <a:t> encoder as it was the best value for the price and fit our needs.</a:t>
            </a:r>
            <a:endParaRPr sz="1800">
              <a:solidFill>
                <a:schemeClr val="dk1"/>
              </a:solidFill>
            </a:endParaRPr>
          </a:p>
        </p:txBody>
      </p:sp>
      <p:pic>
        <p:nvPicPr>
          <p:cNvPr id="228" name="Google Shape;228;p33"/>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4"/>
          <p:cNvSpPr txBox="1"/>
          <p:nvPr>
            <p:ph type="title"/>
          </p:nvPr>
        </p:nvSpPr>
        <p:spPr>
          <a:xfrm>
            <a:off x="1864550" y="439300"/>
            <a:ext cx="5836800" cy="4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u="sng"/>
              <a:t>Current Sensors Technology Comparisons</a:t>
            </a:r>
            <a:endParaRPr sz="2220" u="sng"/>
          </a:p>
        </p:txBody>
      </p:sp>
      <p:graphicFrame>
        <p:nvGraphicFramePr>
          <p:cNvPr id="234" name="Google Shape;234;p34"/>
          <p:cNvGraphicFramePr/>
          <p:nvPr/>
        </p:nvGraphicFramePr>
        <p:xfrm>
          <a:off x="908175" y="1111600"/>
          <a:ext cx="3000000" cy="3000000"/>
        </p:xfrm>
        <a:graphic>
          <a:graphicData uri="http://schemas.openxmlformats.org/drawingml/2006/table">
            <a:tbl>
              <a:tblPr>
                <a:noFill/>
                <a:tableStyleId>{0018F7F2-6FAC-48B1-B62F-1689B5F63666}</a:tableStyleId>
              </a:tblPr>
              <a:tblGrid>
                <a:gridCol w="1447800"/>
                <a:gridCol w="1447800"/>
                <a:gridCol w="1447800"/>
                <a:gridCol w="1447800"/>
                <a:gridCol w="1447800"/>
              </a:tblGrid>
              <a:tr h="381000">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Feature</a:t>
                      </a:r>
                      <a:endParaRPr b="1"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Hall Effect (Chosen)</a:t>
                      </a:r>
                      <a:endParaRPr b="1"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Shunt Resistors</a:t>
                      </a:r>
                      <a:endParaRPr b="1"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Rogowski Coil</a:t>
                      </a:r>
                      <a:endParaRPr b="1"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Current Transformer</a:t>
                      </a:r>
                      <a:endParaRPr b="1"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Circuit Isolation</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Yes</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No</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Yes</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Yes</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Accuracy</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 to High</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Bandwidth</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Low to Moderate</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Power Dissipation</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Minimal</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None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None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Ease of Integration</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Easy</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Response Time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Fast </a:t>
                      </a:r>
                      <a:r>
                        <a:rPr lang="en" sz="1300">
                          <a:latin typeface="Times New Roman"/>
                          <a:ea typeface="Times New Roman"/>
                          <a:cs typeface="Times New Roman"/>
                          <a:sym typeface="Times New Roman"/>
                        </a:rPr>
                        <a:t>(µs range)</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Very Fast (ns-µs range)</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Very </a:t>
                      </a:r>
                      <a:r>
                        <a:rPr lang="en" sz="1300">
                          <a:latin typeface="Times New Roman"/>
                          <a:ea typeface="Times New Roman"/>
                          <a:cs typeface="Times New Roman"/>
                          <a:sym typeface="Times New Roman"/>
                        </a:rPr>
                        <a:t>Fast (ns range)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 (µs-ms range)</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Cost</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Low to Moderate</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Low</a:t>
                      </a:r>
                      <a:endParaRPr sz="1300">
                        <a:latin typeface="Times New Roman"/>
                        <a:ea typeface="Times New Roman"/>
                        <a:cs typeface="Times New Roman"/>
                        <a:sym typeface="Times New Roman"/>
                      </a:endParaRPr>
                    </a:p>
                  </a:txBody>
                  <a:tcPr marT="25600" marB="25600" marR="25600" marL="2560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High</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Moderate to High</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pic>
        <p:nvPicPr>
          <p:cNvPr id="235" name="Google Shape;235;p34"/>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236" name="Google Shape;236;p34"/>
          <p:cNvSpPr/>
          <p:nvPr/>
        </p:nvSpPr>
        <p:spPr>
          <a:xfrm>
            <a:off x="2355975" y="1111575"/>
            <a:ext cx="1447800" cy="31809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1816450" y="37551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u="sng"/>
              <a:t>Current Sensors IC Comparison</a:t>
            </a:r>
            <a:endParaRPr u="sng"/>
          </a:p>
        </p:txBody>
      </p:sp>
      <p:graphicFrame>
        <p:nvGraphicFramePr>
          <p:cNvPr id="242" name="Google Shape;242;p35"/>
          <p:cNvGraphicFramePr/>
          <p:nvPr/>
        </p:nvGraphicFramePr>
        <p:xfrm>
          <a:off x="1341750" y="1093938"/>
          <a:ext cx="3000000" cy="3000000"/>
        </p:xfrm>
        <a:graphic>
          <a:graphicData uri="http://schemas.openxmlformats.org/drawingml/2006/table">
            <a:tbl>
              <a:tblPr>
                <a:noFill/>
                <a:tableStyleId>{AEC5AAC7-DA7D-489C-98E3-05BDFF8941A6}</a:tableStyleId>
              </a:tblPr>
              <a:tblGrid>
                <a:gridCol w="1615125"/>
                <a:gridCol w="1615125"/>
                <a:gridCol w="1615125"/>
                <a:gridCol w="1615125"/>
              </a:tblGrid>
              <a:tr h="676075">
                <a:tc>
                  <a:txBody>
                    <a:bodyPr/>
                    <a:lstStyle/>
                    <a:p>
                      <a:pPr indent="0" lvl="0" marL="0" rtl="0" algn="ctr">
                        <a:spcBef>
                          <a:spcPts val="0"/>
                        </a:spcBef>
                        <a:spcAft>
                          <a:spcPts val="0"/>
                        </a:spcAft>
                        <a:buNone/>
                      </a:pPr>
                      <a:r>
                        <a:rPr b="1" lang="en" sz="1800">
                          <a:solidFill>
                            <a:srgbClr val="0D0D0D"/>
                          </a:solidFill>
                          <a:latin typeface="Times New Roman"/>
                          <a:ea typeface="Times New Roman"/>
                          <a:cs typeface="Times New Roman"/>
                          <a:sym typeface="Times New Roman"/>
                        </a:rPr>
                        <a:t>Feature</a:t>
                      </a:r>
                      <a:endParaRPr b="1"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800">
                          <a:solidFill>
                            <a:srgbClr val="0D0D0D"/>
                          </a:solidFill>
                          <a:latin typeface="Times New Roman"/>
                          <a:ea typeface="Times New Roman"/>
                          <a:cs typeface="Times New Roman"/>
                          <a:sym typeface="Times New Roman"/>
                        </a:rPr>
                        <a:t>Allegro ACS712-05B (Chosen)</a:t>
                      </a:r>
                      <a:endParaRPr b="1"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800">
                          <a:solidFill>
                            <a:srgbClr val="0D0D0D"/>
                          </a:solidFill>
                          <a:latin typeface="Times New Roman"/>
                          <a:ea typeface="Times New Roman"/>
                          <a:cs typeface="Times New Roman"/>
                          <a:sym typeface="Times New Roman"/>
                        </a:rPr>
                        <a:t>Texas Instruments TMCS1101</a:t>
                      </a:r>
                      <a:endParaRPr b="1"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800">
                          <a:solidFill>
                            <a:srgbClr val="0D0D0D"/>
                          </a:solidFill>
                          <a:latin typeface="Times New Roman"/>
                          <a:ea typeface="Times New Roman"/>
                          <a:cs typeface="Times New Roman"/>
                          <a:sym typeface="Times New Roman"/>
                        </a:rPr>
                        <a:t>LEM LA 25-NP</a:t>
                      </a:r>
                      <a:endParaRPr b="1"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Current Range</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 5 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 20 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 25 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Sensitivity</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185 mV/A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100 mV/A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250 mV/A</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Response Time</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5 μs</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6.5 μs</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1 μs</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Form Factor</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Surface Mount</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Surface Mount</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Through-hole</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Cost</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$5.69</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$6.59</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$34.21</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79925">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Seller</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DigiKey</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DigiKey</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800">
                          <a:solidFill>
                            <a:srgbClr val="0D0D0D"/>
                          </a:solidFill>
                          <a:latin typeface="Times New Roman"/>
                          <a:ea typeface="Times New Roman"/>
                          <a:cs typeface="Times New Roman"/>
                          <a:sym typeface="Times New Roman"/>
                        </a:rPr>
                        <a:t>DigiKey</a:t>
                      </a:r>
                      <a:endParaRPr sz="18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bl>
          </a:graphicData>
        </a:graphic>
      </p:graphicFrame>
      <p:pic>
        <p:nvPicPr>
          <p:cNvPr id="243" name="Google Shape;243;p35"/>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244" name="Google Shape;244;p35"/>
          <p:cNvSpPr/>
          <p:nvPr/>
        </p:nvSpPr>
        <p:spPr>
          <a:xfrm>
            <a:off x="2956875" y="1093950"/>
            <a:ext cx="1615200" cy="31593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Microcontrollers</a:t>
            </a:r>
            <a:r>
              <a:rPr lang="en" u="sng"/>
              <a:t>:</a:t>
            </a:r>
            <a:r>
              <a:rPr lang="en"/>
              <a:t> </a:t>
            </a:r>
            <a:r>
              <a:rPr lang="en"/>
              <a:t>ESP32’s</a:t>
            </a:r>
            <a:endParaRPr i="1"/>
          </a:p>
        </p:txBody>
      </p:sp>
      <p:sp>
        <p:nvSpPr>
          <p:cNvPr id="250" name="Google Shape;250;p36"/>
          <p:cNvSpPr txBox="1"/>
          <p:nvPr>
            <p:ph idx="1" type="body"/>
          </p:nvPr>
        </p:nvSpPr>
        <p:spPr>
          <a:xfrm>
            <a:off x="264300" y="1190400"/>
            <a:ext cx="7868400" cy="380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rgbClr val="0D0D0D"/>
                </a:solidFill>
              </a:rPr>
              <a:t>Our chosen microcontrollers, the ESP32’s are capable of driving our motor controllers, processing current sensor and encoder data, as well as taking in information from our computer in regards to joystick data. </a:t>
            </a:r>
            <a:endParaRPr sz="1200">
              <a:solidFill>
                <a:srgbClr val="0D0D0D"/>
              </a:solidFill>
            </a:endParaRPr>
          </a:p>
          <a:p>
            <a:pPr indent="-304800" lvl="0" marL="457200" rtl="0" algn="l">
              <a:spcBef>
                <a:spcPts val="1200"/>
              </a:spcBef>
              <a:spcAft>
                <a:spcPts val="0"/>
              </a:spcAft>
              <a:buClr>
                <a:srgbClr val="0D0D0D"/>
              </a:buClr>
              <a:buSzPts val="1200"/>
              <a:buChar char="●"/>
            </a:pPr>
            <a:r>
              <a:rPr lang="en" sz="1200">
                <a:solidFill>
                  <a:srgbClr val="000000"/>
                </a:solidFill>
              </a:rPr>
              <a:t>Takes in data from encoders and sensors and sends it over a </a:t>
            </a:r>
            <a:r>
              <a:rPr lang="en" sz="1200">
                <a:solidFill>
                  <a:srgbClr val="000000"/>
                </a:solidFill>
              </a:rPr>
              <a:t>communication</a:t>
            </a:r>
            <a:r>
              <a:rPr lang="en" sz="1200">
                <a:solidFill>
                  <a:srgbClr val="000000"/>
                </a:solidFill>
              </a:rPr>
              <a:t> line to our computer</a:t>
            </a:r>
            <a:br>
              <a:rPr lang="en" sz="1200">
                <a:solidFill>
                  <a:srgbClr val="000000"/>
                </a:solidFill>
              </a:rPr>
            </a:br>
            <a:endParaRPr sz="1200">
              <a:solidFill>
                <a:srgbClr val="000000"/>
              </a:solidFill>
            </a:endParaRPr>
          </a:p>
          <a:p>
            <a:pPr indent="-304800" lvl="0" marL="457200" rtl="0" algn="l">
              <a:spcBef>
                <a:spcPts val="0"/>
              </a:spcBef>
              <a:spcAft>
                <a:spcPts val="0"/>
              </a:spcAft>
              <a:buClr>
                <a:srgbClr val="0D0D0D"/>
              </a:buClr>
              <a:buSzPts val="1200"/>
              <a:buChar char="●"/>
            </a:pPr>
            <a:r>
              <a:rPr lang="en" sz="1200">
                <a:solidFill>
                  <a:srgbClr val="000000"/>
                </a:solidFill>
              </a:rPr>
              <a:t>Takes in joystick input from computer to send to motors, which drives our robotic arm.</a:t>
            </a:r>
            <a:br>
              <a:rPr lang="en" sz="1200">
                <a:solidFill>
                  <a:srgbClr val="000000"/>
                </a:solidFill>
              </a:rPr>
            </a:b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 There are three microcontrollers, one for each motor, which handles all </a:t>
            </a:r>
            <a:r>
              <a:rPr lang="en" sz="1200">
                <a:solidFill>
                  <a:srgbClr val="000000"/>
                </a:solidFill>
              </a:rPr>
              <a:t>peripheral devices and communication nodes attached to its particular node.</a:t>
            </a:r>
            <a:endParaRPr sz="1200">
              <a:solidFill>
                <a:srgbClr val="000000"/>
              </a:solidFill>
            </a:endParaRPr>
          </a:p>
          <a:p>
            <a:pPr indent="0" lvl="0" marL="0" rtl="0" algn="l">
              <a:spcBef>
                <a:spcPts val="1200"/>
              </a:spcBef>
              <a:spcAft>
                <a:spcPts val="1200"/>
              </a:spcAft>
              <a:buNone/>
            </a:pPr>
            <a:r>
              <a:rPr lang="en" sz="1200">
                <a:solidFill>
                  <a:srgbClr val="000000"/>
                </a:solidFill>
              </a:rPr>
              <a:t>These act as the basis of our motor, encoder, and current sensor operation. They are able to handle many functions at once, as well as real-time operation.</a:t>
            </a:r>
            <a:endParaRPr sz="1200">
              <a:solidFill>
                <a:srgbClr val="000000"/>
              </a:solidFill>
            </a:endParaRPr>
          </a:p>
        </p:txBody>
      </p:sp>
      <p:pic>
        <p:nvPicPr>
          <p:cNvPr id="251" name="Google Shape;251;p36"/>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Microcontroller Comparisons</a:t>
            </a:r>
            <a:r>
              <a:rPr lang="en" u="sng"/>
              <a:t>:</a:t>
            </a:r>
            <a:r>
              <a:rPr lang="en"/>
              <a:t> </a:t>
            </a:r>
            <a:r>
              <a:rPr lang="en" u="sng"/>
              <a:t> </a:t>
            </a:r>
            <a:endParaRPr i="1"/>
          </a:p>
        </p:txBody>
      </p:sp>
      <p:sp>
        <p:nvSpPr>
          <p:cNvPr id="257" name="Google Shape;257;p37"/>
          <p:cNvSpPr txBox="1"/>
          <p:nvPr>
            <p:ph idx="1" type="body"/>
          </p:nvPr>
        </p:nvSpPr>
        <p:spPr>
          <a:xfrm>
            <a:off x="264300" y="1190400"/>
            <a:ext cx="4550100" cy="380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rgbClr val="0D0D0D"/>
                </a:solidFill>
              </a:rPr>
              <a:t>With many microcontrollers to choose from, our reasons for choosing the ESP32s</a:t>
            </a:r>
            <a:r>
              <a:rPr lang="en" sz="1200">
                <a:solidFill>
                  <a:srgbClr val="0D0D0D"/>
                </a:solidFill>
              </a:rPr>
              <a:t> are as follows:</a:t>
            </a:r>
            <a:endParaRPr sz="1200">
              <a:solidFill>
                <a:srgbClr val="0D0D0D"/>
              </a:solidFill>
            </a:endParaRPr>
          </a:p>
          <a:p>
            <a:pPr indent="-304800" lvl="0" marL="457200" rtl="0" algn="l">
              <a:spcBef>
                <a:spcPts val="1200"/>
              </a:spcBef>
              <a:spcAft>
                <a:spcPts val="0"/>
              </a:spcAft>
              <a:buClr>
                <a:schemeClr val="dk1"/>
              </a:buClr>
              <a:buSzPts val="1200"/>
              <a:buChar char="●"/>
            </a:pPr>
            <a:r>
              <a:rPr b="1" lang="en" sz="1200">
                <a:solidFill>
                  <a:schemeClr val="dk1"/>
                </a:solidFill>
              </a:rPr>
              <a:t>Clock Speed: </a:t>
            </a:r>
            <a:r>
              <a:rPr lang="en" sz="1200">
                <a:solidFill>
                  <a:schemeClr val="dk1"/>
                </a:solidFill>
              </a:rPr>
              <a:t>Can use up to 240 MHz for running code, making these incredibly efficient.</a:t>
            </a: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Cores: </a:t>
            </a:r>
            <a:r>
              <a:rPr lang="en" sz="1200">
                <a:solidFill>
                  <a:schemeClr val="dk1"/>
                </a:solidFill>
              </a:rPr>
              <a:t>Dual-core system allows us to use multithreading, making processing data parallel rather than the slower serial.</a:t>
            </a: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Memory: </a:t>
            </a:r>
            <a:r>
              <a:rPr lang="en" sz="1200">
                <a:solidFill>
                  <a:schemeClr val="dk1"/>
                </a:solidFill>
              </a:rPr>
              <a:t>Far more memory than other models, however less memory than some, keeping this module economically efficient.</a:t>
            </a: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Interfaces: </a:t>
            </a:r>
            <a:r>
              <a:rPr lang="en" sz="1200">
                <a:solidFill>
                  <a:schemeClr val="dk1"/>
                </a:solidFill>
              </a:rPr>
              <a:t>Is </a:t>
            </a:r>
            <a:r>
              <a:rPr lang="en" sz="1200">
                <a:solidFill>
                  <a:schemeClr val="dk1"/>
                </a:solidFill>
              </a:rPr>
              <a:t>compatible</a:t>
            </a:r>
            <a:r>
              <a:rPr lang="en" sz="1200">
                <a:solidFill>
                  <a:schemeClr val="dk1"/>
                </a:solidFill>
              </a:rPr>
              <a:t> with a majority of communication systems buses.</a:t>
            </a: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Overall:</a:t>
            </a:r>
            <a:r>
              <a:rPr lang="en" sz="1200">
                <a:solidFill>
                  <a:schemeClr val="dk1"/>
                </a:solidFill>
              </a:rPr>
              <a:t> Capable of handling large mathematical operations. </a:t>
            </a:r>
            <a:r>
              <a:rPr lang="en" sz="1200">
                <a:solidFill>
                  <a:schemeClr val="dk1"/>
                </a:solidFill>
              </a:rPr>
              <a:t>Has a large amount of documentation to reference for code, troubleshooting, and device behavior.</a:t>
            </a:r>
            <a:endParaRPr b="1" sz="1200">
              <a:solidFill>
                <a:srgbClr val="0D0D0D"/>
              </a:solidFill>
            </a:endParaRPr>
          </a:p>
        </p:txBody>
      </p:sp>
      <p:pic>
        <p:nvPicPr>
          <p:cNvPr id="258" name="Google Shape;258;p37"/>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pic>
        <p:nvPicPr>
          <p:cNvPr id="259" name="Google Shape;259;p37"/>
          <p:cNvPicPr preferRelativeResize="0"/>
          <p:nvPr/>
        </p:nvPicPr>
        <p:blipFill>
          <a:blip r:embed="rId4">
            <a:alphaModFix/>
          </a:blip>
          <a:stretch>
            <a:fillRect/>
          </a:stretch>
        </p:blipFill>
        <p:spPr>
          <a:xfrm>
            <a:off x="4735275" y="1223175"/>
            <a:ext cx="4264351" cy="3649050"/>
          </a:xfrm>
          <a:prstGeom prst="rect">
            <a:avLst/>
          </a:prstGeom>
          <a:noFill/>
          <a:ln cap="flat" cmpd="sng" w="19050">
            <a:solidFill>
              <a:schemeClr val="dk1"/>
            </a:solidFill>
            <a:prstDash val="solid"/>
            <a:round/>
            <a:headEnd len="sm" w="sm" type="none"/>
            <a:tailEnd len="sm" w="sm" type="none"/>
          </a:ln>
        </p:spPr>
      </p:pic>
      <p:sp>
        <p:nvSpPr>
          <p:cNvPr id="260" name="Google Shape;260;p37"/>
          <p:cNvSpPr/>
          <p:nvPr/>
        </p:nvSpPr>
        <p:spPr>
          <a:xfrm>
            <a:off x="4830100" y="2612575"/>
            <a:ext cx="4108500" cy="75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8"/>
          <p:cNvSpPr txBox="1"/>
          <p:nvPr>
            <p:ph type="title"/>
          </p:nvPr>
        </p:nvSpPr>
        <p:spPr>
          <a:xfrm>
            <a:off x="1860275" y="342300"/>
            <a:ext cx="595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Communication Bus</a:t>
            </a:r>
            <a:r>
              <a:rPr lang="en" u="sng"/>
              <a:t>:</a:t>
            </a:r>
            <a:r>
              <a:rPr lang="en"/>
              <a:t> Controller Area Network (CAN)</a:t>
            </a:r>
            <a:r>
              <a:rPr lang="en" u="sng"/>
              <a:t> </a:t>
            </a:r>
            <a:endParaRPr u="sng"/>
          </a:p>
        </p:txBody>
      </p:sp>
      <p:sp>
        <p:nvSpPr>
          <p:cNvPr id="266" name="Google Shape;266;p38"/>
          <p:cNvSpPr txBox="1"/>
          <p:nvPr>
            <p:ph idx="1" type="body"/>
          </p:nvPr>
        </p:nvSpPr>
        <p:spPr>
          <a:xfrm>
            <a:off x="311700" y="12631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chemeClr val="dk1"/>
                </a:solidFill>
              </a:rPr>
              <a:t>Our communication bus is used to transfer data from our microcontrollers to our computer. Data is also able to be transferred between all microcontrollers themselves, as our communication system uses a decentralized framework of nodes.</a:t>
            </a:r>
            <a:endParaRPr sz="1200">
              <a:solidFill>
                <a:schemeClr val="dk1"/>
              </a:solidFill>
            </a:endParaRPr>
          </a:p>
          <a:p>
            <a:pPr indent="-304800" lvl="0" marL="457200" rtl="0" algn="l">
              <a:spcBef>
                <a:spcPts val="1200"/>
              </a:spcBef>
              <a:spcAft>
                <a:spcPts val="0"/>
              </a:spcAft>
              <a:buClr>
                <a:schemeClr val="dk1"/>
              </a:buClr>
              <a:buSzPts val="1200"/>
              <a:buChar char="●"/>
            </a:pPr>
            <a:r>
              <a:rPr lang="en" sz="1200">
                <a:solidFill>
                  <a:schemeClr val="dk1"/>
                </a:solidFill>
              </a:rPr>
              <a:t>CAN architecture uses twisted-pair data lines, making all data transferred over differential signals.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improves data reliability and error checking.</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Using MCP2515 controller, we have a high level of error-checking built-in to our hardware.</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CAN is one of the quickest communication buses, and used often in the automation industry.</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Each CAN node consists of a controller and a transceiver.</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All CAN nodes are masters, and are able to send data at all times even if the bus is busy.</a:t>
            </a:r>
            <a:endParaRPr sz="1200">
              <a:solidFill>
                <a:schemeClr val="dk1"/>
              </a:solidFill>
            </a:endParaRPr>
          </a:p>
        </p:txBody>
      </p:sp>
      <p:pic>
        <p:nvPicPr>
          <p:cNvPr id="267" name="Google Shape;267;p38"/>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9"/>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Communication Bus Comparisons:</a:t>
            </a:r>
            <a:endParaRPr i="1"/>
          </a:p>
        </p:txBody>
      </p:sp>
      <p:sp>
        <p:nvSpPr>
          <p:cNvPr id="273" name="Google Shape;273;p39"/>
          <p:cNvSpPr txBox="1"/>
          <p:nvPr>
            <p:ph idx="1" type="body"/>
          </p:nvPr>
        </p:nvSpPr>
        <p:spPr>
          <a:xfrm>
            <a:off x="2926925" y="1253625"/>
            <a:ext cx="5063700" cy="3800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200">
              <a:solidFill>
                <a:srgbClr val="000000"/>
              </a:solidFill>
            </a:endParaRPr>
          </a:p>
        </p:txBody>
      </p:sp>
      <p:pic>
        <p:nvPicPr>
          <p:cNvPr id="274" name="Google Shape;274;p39"/>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pic>
        <p:nvPicPr>
          <p:cNvPr id="275" name="Google Shape;275;p39"/>
          <p:cNvPicPr preferRelativeResize="0"/>
          <p:nvPr/>
        </p:nvPicPr>
        <p:blipFill>
          <a:blip r:embed="rId4">
            <a:alphaModFix/>
          </a:blip>
          <a:stretch>
            <a:fillRect/>
          </a:stretch>
        </p:blipFill>
        <p:spPr>
          <a:xfrm>
            <a:off x="2752825" y="3339450"/>
            <a:ext cx="5806524" cy="1667100"/>
          </a:xfrm>
          <a:prstGeom prst="rect">
            <a:avLst/>
          </a:prstGeom>
          <a:noFill/>
          <a:ln cap="flat" cmpd="sng" w="28575">
            <a:solidFill>
              <a:schemeClr val="dk1"/>
            </a:solidFill>
            <a:prstDash val="solid"/>
            <a:round/>
            <a:headEnd len="sm" w="sm" type="none"/>
            <a:tailEnd len="sm" w="sm" type="none"/>
          </a:ln>
        </p:spPr>
      </p:pic>
      <p:pic>
        <p:nvPicPr>
          <p:cNvPr id="276" name="Google Shape;276;p39"/>
          <p:cNvPicPr preferRelativeResize="0"/>
          <p:nvPr/>
        </p:nvPicPr>
        <p:blipFill>
          <a:blip r:embed="rId5">
            <a:alphaModFix/>
          </a:blip>
          <a:stretch>
            <a:fillRect/>
          </a:stretch>
        </p:blipFill>
        <p:spPr>
          <a:xfrm>
            <a:off x="2752825" y="1216950"/>
            <a:ext cx="5806526" cy="2058025"/>
          </a:xfrm>
          <a:prstGeom prst="rect">
            <a:avLst/>
          </a:prstGeom>
          <a:noFill/>
          <a:ln cap="flat" cmpd="sng" w="28575">
            <a:solidFill>
              <a:schemeClr val="dk1"/>
            </a:solidFill>
            <a:prstDash val="solid"/>
            <a:round/>
            <a:headEnd len="sm" w="sm" type="none"/>
            <a:tailEnd len="sm" w="sm" type="none"/>
          </a:ln>
        </p:spPr>
      </p:pic>
      <p:sp>
        <p:nvSpPr>
          <p:cNvPr id="277" name="Google Shape;277;p39"/>
          <p:cNvSpPr txBox="1"/>
          <p:nvPr/>
        </p:nvSpPr>
        <p:spPr>
          <a:xfrm>
            <a:off x="326575" y="1411625"/>
            <a:ext cx="23151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rPr>
              <a:t>Chosen Communication Type: </a:t>
            </a:r>
            <a:r>
              <a:rPr lang="en" sz="1300">
                <a:solidFill>
                  <a:schemeClr val="dk1"/>
                </a:solidFill>
              </a:rPr>
              <a:t>Serial for reliability, cost efficiency, and high bandwidth support.</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b="1" lang="en" sz="1300">
                <a:solidFill>
                  <a:schemeClr val="dk1"/>
                </a:solidFill>
              </a:rPr>
              <a:t>Chosen Bus Type: </a:t>
            </a:r>
            <a:r>
              <a:rPr lang="en" sz="1300">
                <a:solidFill>
                  <a:schemeClr val="dk1"/>
                </a:solidFill>
              </a:rPr>
              <a:t>CAN Bus for use cases, error handling, and data transfer reliability.</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b="1" lang="en" sz="1300">
                <a:solidFill>
                  <a:schemeClr val="dk1"/>
                </a:solidFill>
              </a:rPr>
              <a:t>CAN Use: </a:t>
            </a:r>
            <a:r>
              <a:rPr lang="en" sz="1300">
                <a:solidFill>
                  <a:schemeClr val="dk1"/>
                </a:solidFill>
              </a:rPr>
              <a:t>Used in automation industry, decentralized framework of nodes that allows for data transfer without having to wait for the bus line to be free.</a:t>
            </a:r>
            <a:endParaRPr sz="1300">
              <a:solidFill>
                <a:schemeClr val="dk1"/>
              </a:solidFill>
            </a:endParaRPr>
          </a:p>
        </p:txBody>
      </p:sp>
      <p:sp>
        <p:nvSpPr>
          <p:cNvPr id="278" name="Google Shape;278;p39"/>
          <p:cNvSpPr/>
          <p:nvPr/>
        </p:nvSpPr>
        <p:spPr>
          <a:xfrm>
            <a:off x="4387650" y="1253625"/>
            <a:ext cx="2212200" cy="202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39"/>
          <p:cNvSpPr/>
          <p:nvPr/>
        </p:nvSpPr>
        <p:spPr>
          <a:xfrm>
            <a:off x="4018575" y="3386850"/>
            <a:ext cx="1664700" cy="155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0"/>
          <p:cNvSpPr txBox="1"/>
          <p:nvPr>
            <p:ph type="title"/>
          </p:nvPr>
        </p:nvSpPr>
        <p:spPr>
          <a:xfrm>
            <a:off x="2106525" y="382825"/>
            <a:ext cx="5711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CAN Bus Design:</a:t>
            </a:r>
            <a:r>
              <a:rPr b="1" lang="en"/>
              <a:t> </a:t>
            </a:r>
            <a:r>
              <a:rPr lang="en"/>
              <a:t>Component Description</a:t>
            </a:r>
            <a:endParaRPr/>
          </a:p>
        </p:txBody>
      </p:sp>
      <p:sp>
        <p:nvSpPr>
          <p:cNvPr id="285" name="Google Shape;285;p40"/>
          <p:cNvSpPr txBox="1"/>
          <p:nvPr>
            <p:ph idx="1" type="body"/>
          </p:nvPr>
        </p:nvSpPr>
        <p:spPr>
          <a:xfrm>
            <a:off x="311700" y="1365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chemeClr val="dk1"/>
                </a:solidFill>
              </a:rPr>
              <a:t>Components: </a:t>
            </a:r>
            <a:r>
              <a:rPr lang="en" sz="1300">
                <a:solidFill>
                  <a:schemeClr val="dk1"/>
                </a:solidFill>
              </a:rPr>
              <a:t>MCP25x family used for controller (MCP2515) and transceiver (MCP2551). 16 MHz </a:t>
            </a:r>
            <a:r>
              <a:rPr lang="en" sz="1300">
                <a:solidFill>
                  <a:schemeClr val="dk1"/>
                </a:solidFill>
              </a:rPr>
              <a:t>crystal</a:t>
            </a:r>
            <a:r>
              <a:rPr lang="en" sz="1300">
                <a:solidFill>
                  <a:schemeClr val="dk1"/>
                </a:solidFill>
              </a:rPr>
              <a:t> oscillator. Voltage divider between controller/transceiver RXD lines to prevent damage.</a:t>
            </a:r>
            <a:br>
              <a:rPr lang="en" sz="1300">
                <a:solidFill>
                  <a:schemeClr val="dk1"/>
                </a:solidFill>
              </a:rPr>
            </a:br>
            <a:endParaRPr sz="1300">
              <a:solidFill>
                <a:schemeClr val="dk1"/>
              </a:solidFill>
            </a:endParaRPr>
          </a:p>
          <a:p>
            <a:pPr indent="0" lvl="0" marL="0" rtl="0" algn="l">
              <a:spcBef>
                <a:spcPts val="1200"/>
              </a:spcBef>
              <a:spcAft>
                <a:spcPts val="0"/>
              </a:spcAft>
              <a:buNone/>
            </a:pPr>
            <a:r>
              <a:rPr b="1" lang="en" sz="1300">
                <a:solidFill>
                  <a:schemeClr val="dk1"/>
                </a:solidFill>
              </a:rPr>
              <a:t>USB Adapter: </a:t>
            </a:r>
            <a:r>
              <a:rPr lang="en" sz="1300">
                <a:solidFill>
                  <a:schemeClr val="dk1"/>
                </a:solidFill>
              </a:rPr>
              <a:t>CANable.io USB adapter used to make CAN data compatible with our computer. Acts as its own CAN node.</a:t>
            </a:r>
            <a:br>
              <a:rPr lang="en" sz="1300">
                <a:solidFill>
                  <a:schemeClr val="dk1"/>
                </a:solidFill>
              </a:rPr>
            </a:br>
            <a:endParaRPr sz="1300">
              <a:solidFill>
                <a:schemeClr val="dk1"/>
              </a:solidFill>
            </a:endParaRPr>
          </a:p>
          <a:p>
            <a:pPr indent="0" lvl="0" marL="0" rtl="0" algn="l">
              <a:spcBef>
                <a:spcPts val="1200"/>
              </a:spcBef>
              <a:spcAft>
                <a:spcPts val="0"/>
              </a:spcAft>
              <a:buNone/>
            </a:pPr>
            <a:r>
              <a:rPr b="1" lang="en" sz="1300">
                <a:solidFill>
                  <a:schemeClr val="dk1"/>
                </a:solidFill>
              </a:rPr>
              <a:t>Nodes: </a:t>
            </a:r>
            <a:r>
              <a:rPr lang="en" sz="1300">
                <a:solidFill>
                  <a:schemeClr val="dk1"/>
                </a:solidFill>
              </a:rPr>
              <a:t>Each node is built with one ESP32 microcontroller, one MP2515, and one MCP2551.</a:t>
            </a:r>
            <a:br>
              <a:rPr lang="en" sz="1300">
                <a:solidFill>
                  <a:schemeClr val="dk1"/>
                </a:solidFill>
              </a:rPr>
            </a:br>
            <a:endParaRPr sz="1300">
              <a:solidFill>
                <a:schemeClr val="dk1"/>
              </a:solidFill>
            </a:endParaRPr>
          </a:p>
          <a:p>
            <a:pPr indent="0" lvl="0" marL="0" rtl="0" algn="l">
              <a:spcBef>
                <a:spcPts val="1200"/>
              </a:spcBef>
              <a:spcAft>
                <a:spcPts val="0"/>
              </a:spcAft>
              <a:buNone/>
            </a:pPr>
            <a:r>
              <a:rPr b="1" lang="en" sz="1300">
                <a:solidFill>
                  <a:schemeClr val="dk1"/>
                </a:solidFill>
              </a:rPr>
              <a:t>Data Lines: </a:t>
            </a:r>
            <a:r>
              <a:rPr lang="en" sz="1300">
                <a:solidFill>
                  <a:schemeClr val="dk1"/>
                </a:solidFill>
              </a:rPr>
              <a:t>Each node is attached to the same CAN-H and CAN-L wires for data transfer.</a:t>
            </a:r>
            <a:endParaRPr sz="1300">
              <a:solidFill>
                <a:schemeClr val="dk1"/>
              </a:solidFill>
            </a:endParaRPr>
          </a:p>
          <a:p>
            <a:pPr indent="0" lvl="0" marL="0" rtl="0" algn="l">
              <a:spcBef>
                <a:spcPts val="1200"/>
              </a:spcBef>
              <a:spcAft>
                <a:spcPts val="1200"/>
              </a:spcAft>
              <a:buNone/>
            </a:pPr>
            <a:r>
              <a:t/>
            </a:r>
            <a:endParaRPr b="1" sz="1300">
              <a:solidFill>
                <a:schemeClr val="dk1"/>
              </a:solidFill>
            </a:endParaRPr>
          </a:p>
        </p:txBody>
      </p:sp>
      <p:pic>
        <p:nvPicPr>
          <p:cNvPr id="286" name="Google Shape;286;p40"/>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1"/>
          <p:cNvSpPr txBox="1"/>
          <p:nvPr>
            <p:ph type="title"/>
          </p:nvPr>
        </p:nvSpPr>
        <p:spPr>
          <a:xfrm>
            <a:off x="2958525" y="27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t>CAN Bus Design:</a:t>
            </a:r>
            <a:r>
              <a:rPr b="1" lang="en"/>
              <a:t> </a:t>
            </a:r>
            <a:r>
              <a:rPr lang="en"/>
              <a:t>A Visual</a:t>
            </a:r>
            <a:endParaRPr/>
          </a:p>
        </p:txBody>
      </p:sp>
      <p:sp>
        <p:nvSpPr>
          <p:cNvPr id="292" name="Google Shape;292;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 name="Google Shape;293;p41"/>
          <p:cNvPicPr preferRelativeResize="0"/>
          <p:nvPr/>
        </p:nvPicPr>
        <p:blipFill>
          <a:blip r:embed="rId3">
            <a:alphaModFix/>
          </a:blip>
          <a:stretch>
            <a:fillRect/>
          </a:stretch>
        </p:blipFill>
        <p:spPr>
          <a:xfrm>
            <a:off x="252825" y="992875"/>
            <a:ext cx="8579476" cy="3721350"/>
          </a:xfrm>
          <a:prstGeom prst="rect">
            <a:avLst/>
          </a:prstGeom>
          <a:noFill/>
          <a:ln cap="flat" cmpd="sng" w="19050">
            <a:solidFill>
              <a:schemeClr val="dk1"/>
            </a:solidFill>
            <a:prstDash val="solid"/>
            <a:round/>
            <a:headEnd len="sm" w="sm" type="none"/>
            <a:tailEnd len="sm" w="sm" type="none"/>
          </a:ln>
        </p:spPr>
      </p:pic>
      <p:pic>
        <p:nvPicPr>
          <p:cNvPr id="294" name="Google Shape;294;p41"/>
          <p:cNvPicPr preferRelativeResize="0"/>
          <p:nvPr/>
        </p:nvPicPr>
        <p:blipFill>
          <a:blip r:embed="rId4">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5"/>
          <p:cNvSpPr txBox="1"/>
          <p:nvPr>
            <p:ph type="title"/>
          </p:nvPr>
        </p:nvSpPr>
        <p:spPr>
          <a:xfrm>
            <a:off x="3290325" y="365650"/>
            <a:ext cx="306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Motor Attachments</a:t>
            </a:r>
            <a:endParaRPr u="sng"/>
          </a:p>
        </p:txBody>
      </p:sp>
      <p:pic>
        <p:nvPicPr>
          <p:cNvPr id="84" name="Google Shape;84;p15"/>
          <p:cNvPicPr preferRelativeResize="0"/>
          <p:nvPr/>
        </p:nvPicPr>
        <p:blipFill>
          <a:blip r:embed="rId3">
            <a:alphaModFix/>
          </a:blip>
          <a:stretch>
            <a:fillRect/>
          </a:stretch>
        </p:blipFill>
        <p:spPr>
          <a:xfrm>
            <a:off x="1872950" y="938350"/>
            <a:ext cx="5899250" cy="390094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p42"/>
          <p:cNvGraphicFramePr/>
          <p:nvPr/>
        </p:nvGraphicFramePr>
        <p:xfrm>
          <a:off x="3273900" y="319150"/>
          <a:ext cx="3000000" cy="3000000"/>
        </p:xfrm>
        <a:graphic>
          <a:graphicData uri="http://schemas.openxmlformats.org/drawingml/2006/table">
            <a:tbl>
              <a:tblPr>
                <a:noFill/>
                <a:tableStyleId>{AEC5AAC7-DA7D-489C-98E3-05BDFF8941A6}</a:tableStyleId>
              </a:tblPr>
              <a:tblGrid>
                <a:gridCol w="1724025"/>
                <a:gridCol w="609600"/>
                <a:gridCol w="714375"/>
                <a:gridCol w="866775"/>
                <a:gridCol w="714375"/>
                <a:gridCol w="866775"/>
              </a:tblGrid>
              <a:tr h="338175">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Description</a:t>
                      </a:r>
                      <a:endParaRPr b="1" sz="1200">
                        <a:solidFill>
                          <a:srgbClr val="0D0D0D"/>
                        </a:solidFill>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Current (A)</a:t>
                      </a:r>
                      <a:endParaRPr b="1" sz="12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Voltage (V)</a:t>
                      </a:r>
                      <a:endParaRPr b="1" sz="12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Max Power (W)</a:t>
                      </a:r>
                      <a:endParaRPr b="1" sz="12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Quantity</a:t>
                      </a:r>
                      <a:endParaRPr b="1" sz="12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Max Total Power (W)</a:t>
                      </a:r>
                      <a:endParaRPr b="1" sz="12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Stepper Motor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24</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96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384</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End Effector Servo</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160m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0.96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0.96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21907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Joystick Subsystem</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50m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6667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Raspberry Pi 5</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2800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ESP32 WRoom MCU</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1100m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3.96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11.88</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Position Sensor Encoder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12m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0.0396</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0.1188</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Current Sensor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14m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0.07</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0.21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CAN Bus Controller (MCP2515)</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10m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0.055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0.22</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CAN Bus Transceiver (MCP2551)</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200m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0.9</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2.7</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3.3V-5V Boost Regulator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13.75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30.25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24V-3.3V Buck Regulator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30</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90</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90</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127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Logic Level Driver</a:t>
                      </a:r>
                      <a:endParaRPr sz="1200">
                        <a:solidFill>
                          <a:srgbClr val="0D0D0D"/>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(SN74AHCT125N)</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25m</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0.0125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0.0125</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243850">
                <a:tc gridSpan="3">
                  <a:txBody>
                    <a:bodyPr/>
                    <a:lstStyle/>
                    <a:p>
                      <a:pPr indent="0" lvl="0" marL="0" rtl="0" algn="ctr">
                        <a:spcBef>
                          <a:spcPts val="0"/>
                        </a:spcBef>
                        <a:spcAft>
                          <a:spcPts val="0"/>
                        </a:spcAft>
                        <a:buNone/>
                      </a:pPr>
                      <a:r>
                        <a:rPr lang="en" sz="1200">
                          <a:solidFill>
                            <a:srgbClr val="0D0D0D"/>
                          </a:solidFill>
                          <a:latin typeface="Times New Roman"/>
                          <a:ea typeface="Times New Roman"/>
                          <a:cs typeface="Times New Roman"/>
                          <a:sym typeface="Times New Roman"/>
                        </a:rPr>
                        <a:t>Total Power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hMerge="1"/>
                <a:tc hMerge="1"/>
                <a:tc gridSpan="3">
                  <a:txBody>
                    <a:bodyPr/>
                    <a:lstStyle/>
                    <a:p>
                      <a:pPr indent="0" lvl="0" marL="0" rtl="0" algn="ctr">
                        <a:spcBef>
                          <a:spcPts val="0"/>
                        </a:spcBef>
                        <a:spcAft>
                          <a:spcPts val="0"/>
                        </a:spcAft>
                        <a:buNone/>
                      </a:pPr>
                      <a:r>
                        <a:rPr lang="en" sz="1200">
                          <a:solidFill>
                            <a:srgbClr val="0D0D0D"/>
                          </a:solidFill>
                          <a:latin typeface="Times New Roman"/>
                          <a:ea typeface="Times New Roman"/>
                          <a:cs typeface="Times New Roman"/>
                          <a:sym typeface="Times New Roman"/>
                        </a:rPr>
                        <a:t>533 Watts</a:t>
                      </a:r>
                      <a:endParaRPr sz="1200">
                        <a:solidFill>
                          <a:srgbClr val="0D0D0D"/>
                        </a:solidFill>
                        <a:latin typeface="Times New Roman"/>
                        <a:ea typeface="Times New Roman"/>
                        <a:cs typeface="Times New Roman"/>
                        <a:sym typeface="Times New Roman"/>
                      </a:endParaRPr>
                    </a:p>
                  </a:txBody>
                  <a:tcPr marT="45725" marB="45725" marR="45725" marL="457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hMerge="1"/>
                <a:tc hMerge="1"/>
              </a:tr>
            </a:tbl>
          </a:graphicData>
        </a:graphic>
      </p:graphicFrame>
      <p:sp>
        <p:nvSpPr>
          <p:cNvPr id="300" name="Google Shape;300;p42"/>
          <p:cNvSpPr txBox="1"/>
          <p:nvPr/>
        </p:nvSpPr>
        <p:spPr>
          <a:xfrm>
            <a:off x="197400" y="2048400"/>
            <a:ext cx="3000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u="sng">
                <a:solidFill>
                  <a:schemeClr val="dk1"/>
                </a:solidFill>
              </a:rPr>
              <a:t>Power Supply Distribution Table</a:t>
            </a:r>
            <a:endParaRPr sz="2800" u="sng">
              <a:solidFill>
                <a:schemeClr val="dk1"/>
              </a:solidFill>
            </a:endParaRPr>
          </a:p>
        </p:txBody>
      </p:sp>
      <p:pic>
        <p:nvPicPr>
          <p:cNvPr id="301" name="Google Shape;301;p42"/>
          <p:cNvPicPr preferRelativeResize="0"/>
          <p:nvPr/>
        </p:nvPicPr>
        <p:blipFill>
          <a:blip r:embed="rId3">
            <a:alphaModFix/>
          </a:blip>
          <a:stretch>
            <a:fillRect/>
          </a:stretch>
        </p:blipFill>
        <p:spPr>
          <a:xfrm>
            <a:off x="527825" y="412638"/>
            <a:ext cx="1158600" cy="1063800"/>
          </a:xfrm>
          <a:prstGeom prst="ellipse">
            <a:avLst/>
          </a:prstGeom>
          <a:noFill/>
          <a:ln cap="flat" cmpd="sng" w="2857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3"/>
          <p:cNvSpPr txBox="1"/>
          <p:nvPr>
            <p:ph type="title"/>
          </p:nvPr>
        </p:nvSpPr>
        <p:spPr>
          <a:xfrm>
            <a:off x="1045200" y="235800"/>
            <a:ext cx="7688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Power Supply Technological Comparison</a:t>
            </a:r>
            <a:endParaRPr u="sng"/>
          </a:p>
        </p:txBody>
      </p:sp>
      <p:graphicFrame>
        <p:nvGraphicFramePr>
          <p:cNvPr id="307" name="Google Shape;307;p43"/>
          <p:cNvGraphicFramePr/>
          <p:nvPr/>
        </p:nvGraphicFramePr>
        <p:xfrm>
          <a:off x="1871350" y="808500"/>
          <a:ext cx="3000000" cy="3000000"/>
        </p:xfrm>
        <a:graphic>
          <a:graphicData uri="http://schemas.openxmlformats.org/drawingml/2006/table">
            <a:tbl>
              <a:tblPr>
                <a:noFill/>
                <a:tableStyleId>{AEC5AAC7-DA7D-489C-98E3-05BDFF8941A6}</a:tableStyleId>
              </a:tblPr>
              <a:tblGrid>
                <a:gridCol w="1350325"/>
                <a:gridCol w="1350325"/>
                <a:gridCol w="1350325"/>
                <a:gridCol w="1350325"/>
              </a:tblGrid>
              <a:tr h="445475">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Feature</a:t>
                      </a:r>
                      <a:endParaRPr b="1"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Linear Power</a:t>
                      </a:r>
                      <a:r>
                        <a:rPr b="1" lang="en" sz="1300">
                          <a:latin typeface="Times New Roman"/>
                          <a:ea typeface="Times New Roman"/>
                          <a:cs typeface="Times New Roman"/>
                          <a:sym typeface="Times New Roman"/>
                        </a:rPr>
                        <a:t> Supply</a:t>
                      </a:r>
                      <a:endParaRPr b="1"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Switching </a:t>
                      </a:r>
                      <a:r>
                        <a:rPr b="1" lang="en" sz="1300">
                          <a:latin typeface="Times New Roman"/>
                          <a:ea typeface="Times New Roman"/>
                          <a:cs typeface="Times New Roman"/>
                          <a:sym typeface="Times New Roman"/>
                        </a:rPr>
                        <a:t> Power Supply (Chosen)</a:t>
                      </a:r>
                      <a:endParaRPr b="1" sz="1300">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300">
                          <a:latin typeface="Times New Roman"/>
                          <a:ea typeface="Times New Roman"/>
                          <a:cs typeface="Times New Roman"/>
                          <a:sym typeface="Times New Roman"/>
                        </a:rPr>
                        <a:t>Battery Power</a:t>
                      </a:r>
                      <a:r>
                        <a:rPr b="1" lang="en" sz="1300">
                          <a:latin typeface="Times New Roman"/>
                          <a:ea typeface="Times New Roman"/>
                          <a:cs typeface="Times New Roman"/>
                          <a:sym typeface="Times New Roman"/>
                        </a:rPr>
                        <a:t> Supplies</a:t>
                      </a:r>
                      <a:endParaRPr b="1" sz="1300">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r>
              <a:tr h="394525">
                <a:tc>
                  <a:txBody>
                    <a:bodyPr/>
                    <a:lstStyle/>
                    <a:p>
                      <a:pPr indent="0" lvl="0" marL="0" rtl="0" algn="l">
                        <a:spcBef>
                          <a:spcPts val="0"/>
                        </a:spcBef>
                        <a:spcAft>
                          <a:spcPts val="0"/>
                        </a:spcAft>
                        <a:buNone/>
                      </a:pPr>
                      <a:r>
                        <a:rPr lang="en" sz="1300">
                          <a:latin typeface="Times New Roman"/>
                          <a:ea typeface="Times New Roman"/>
                          <a:cs typeface="Times New Roman"/>
                          <a:sym typeface="Times New Roman"/>
                        </a:rPr>
                        <a:t>Efficiency</a:t>
                      </a:r>
                      <a:endParaRPr sz="1300">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Low (40-60%)</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High (85-95%)</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Medium (Depends on type</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Size &amp; Weight</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Large, Heavy</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Compact, Lightweight</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Depends on battery capacity</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Cost</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Low to Moderate</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Moderate to high</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Very low to moderate</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Complexity</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Simple</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Complex</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Moderate</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Portability</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Not Portable</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Fixed Installation</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Portable</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Reliability</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High</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High</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Medium</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45475">
                <a:tc>
                  <a:txBody>
                    <a:bodyPr/>
                    <a:lstStyle/>
                    <a:p>
                      <a:pPr indent="0" lvl="0" marL="0" rtl="0" algn="l">
                        <a:spcBef>
                          <a:spcPts val="0"/>
                        </a:spcBef>
                        <a:spcAft>
                          <a:spcPts val="0"/>
                        </a:spcAft>
                        <a:buNone/>
                      </a:pPr>
                      <a:r>
                        <a:rPr lang="en">
                          <a:latin typeface="Times New Roman"/>
                          <a:ea typeface="Times New Roman"/>
                          <a:cs typeface="Times New Roman"/>
                          <a:sym typeface="Times New Roman"/>
                        </a:rPr>
                        <a:t>Protection</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Basic</a:t>
                      </a:r>
                      <a:endParaRPr>
                        <a:latin typeface="Times New Roman"/>
                        <a:ea typeface="Times New Roman"/>
                        <a:cs typeface="Times New Roman"/>
                        <a:sym typeface="Times New Roman"/>
                      </a:endParaRPr>
                    </a:p>
                  </a:txBody>
                  <a:tcPr marT="25600" marB="25600" marR="25600" marL="25600">
                    <a:lnL cap="flat" cmpd="sng" w="9525">
                      <a:solidFill>
                        <a:srgbClr val="000000"/>
                      </a:solidFill>
                      <a:prstDash val="solid"/>
                      <a:round/>
                      <a:headEnd len="sm" w="sm" type="none"/>
                      <a:tailEnd len="sm" w="sm" type="none"/>
                    </a:lnL>
                    <a:lnR cap="flat" cmpd="sng" w="38100">
                      <a:solidFill>
                        <a:srgbClr val="00FF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Advanced</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38100">
                      <a:solidFill>
                        <a:srgbClr val="00FF00"/>
                      </a:solidFill>
                      <a:prstDash val="solid"/>
                      <a:round/>
                      <a:headEnd len="sm" w="sm" type="none"/>
                      <a:tailEnd len="sm" w="sm" type="none"/>
                    </a:lnR>
                    <a:lnT cap="flat" cmpd="sng" w="38100">
                      <a:solidFill>
                        <a:srgbClr val="00FF00"/>
                      </a:solidFill>
                      <a:prstDash val="solid"/>
                      <a:round/>
                      <a:headEnd len="sm" w="sm" type="none"/>
                      <a:tailEnd len="sm" w="sm" type="none"/>
                    </a:lnT>
                    <a:lnB cap="flat" cmpd="sng" w="38100">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Basic to </a:t>
                      </a:r>
                      <a:r>
                        <a:rPr lang="en">
                          <a:latin typeface="Times New Roman"/>
                          <a:ea typeface="Times New Roman"/>
                          <a:cs typeface="Times New Roman"/>
                          <a:sym typeface="Times New Roman"/>
                        </a:rPr>
                        <a:t>Advance</a:t>
                      </a:r>
                      <a:endParaRPr>
                        <a:latin typeface="Times New Roman"/>
                        <a:ea typeface="Times New Roman"/>
                        <a:cs typeface="Times New Roman"/>
                        <a:sym typeface="Times New Roman"/>
                      </a:endParaRPr>
                    </a:p>
                  </a:txBody>
                  <a:tcPr marT="25600" marB="25600" marR="25600" marL="25600">
                    <a:lnL cap="flat" cmpd="sng" w="38100">
                      <a:solidFill>
                        <a:srgbClr val="00FF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pic>
        <p:nvPicPr>
          <p:cNvPr id="308" name="Google Shape;308;p43"/>
          <p:cNvPicPr preferRelativeResize="0"/>
          <p:nvPr/>
        </p:nvPicPr>
        <p:blipFill>
          <a:blip r:embed="rId3">
            <a:alphaModFix/>
          </a:blip>
          <a:stretch>
            <a:fillRect/>
          </a:stretch>
        </p:blipFill>
        <p:spPr>
          <a:xfrm>
            <a:off x="7845700" y="235788"/>
            <a:ext cx="1158600" cy="1063800"/>
          </a:xfrm>
          <a:prstGeom prst="ellipse">
            <a:avLst/>
          </a:prstGeom>
          <a:noFill/>
          <a:ln cap="flat" cmpd="sng" w="2857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4"/>
          <p:cNvSpPr txBox="1"/>
          <p:nvPr>
            <p:ph type="title"/>
          </p:nvPr>
        </p:nvSpPr>
        <p:spPr>
          <a:xfrm>
            <a:off x="1045200" y="235800"/>
            <a:ext cx="7688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Power Supply Part Comparison</a:t>
            </a:r>
            <a:endParaRPr u="sng"/>
          </a:p>
        </p:txBody>
      </p:sp>
      <p:pic>
        <p:nvPicPr>
          <p:cNvPr id="314" name="Google Shape;314;p44"/>
          <p:cNvPicPr preferRelativeResize="0"/>
          <p:nvPr/>
        </p:nvPicPr>
        <p:blipFill>
          <a:blip r:embed="rId3">
            <a:alphaModFix/>
          </a:blip>
          <a:stretch>
            <a:fillRect/>
          </a:stretch>
        </p:blipFill>
        <p:spPr>
          <a:xfrm>
            <a:off x="7574700" y="235788"/>
            <a:ext cx="1158600" cy="1063800"/>
          </a:xfrm>
          <a:prstGeom prst="ellipse">
            <a:avLst/>
          </a:prstGeom>
          <a:noFill/>
          <a:ln cap="flat" cmpd="sng" w="28575">
            <a:solidFill>
              <a:schemeClr val="dk2"/>
            </a:solidFill>
            <a:prstDash val="solid"/>
            <a:round/>
            <a:headEnd len="sm" w="sm" type="none"/>
            <a:tailEnd len="sm" w="sm" type="none"/>
          </a:ln>
        </p:spPr>
      </p:pic>
      <p:graphicFrame>
        <p:nvGraphicFramePr>
          <p:cNvPr id="315" name="Google Shape;315;p44"/>
          <p:cNvGraphicFramePr/>
          <p:nvPr/>
        </p:nvGraphicFramePr>
        <p:xfrm>
          <a:off x="400100" y="1258438"/>
          <a:ext cx="3000000" cy="3000000"/>
        </p:xfrm>
        <a:graphic>
          <a:graphicData uri="http://schemas.openxmlformats.org/drawingml/2006/table">
            <a:tbl>
              <a:tblPr>
                <a:noFill/>
                <a:tableStyleId>{AEC5AAC7-DA7D-489C-98E3-05BDFF8941A6}</a:tableStyleId>
              </a:tblPr>
              <a:tblGrid>
                <a:gridCol w="1114550"/>
                <a:gridCol w="1666525"/>
                <a:gridCol w="1666525"/>
                <a:gridCol w="1666525"/>
              </a:tblGrid>
              <a:tr h="641975">
                <a:tc>
                  <a:txBody>
                    <a:bodyPr/>
                    <a:lstStyle/>
                    <a:p>
                      <a:pPr indent="0" lvl="0" marL="0" rtl="0" algn="ctr">
                        <a:spcBef>
                          <a:spcPts val="0"/>
                        </a:spcBef>
                        <a:spcAft>
                          <a:spcPts val="0"/>
                        </a:spcAft>
                        <a:buNone/>
                      </a:pPr>
                      <a:r>
                        <a:rPr b="1" lang="en" sz="1700">
                          <a:solidFill>
                            <a:srgbClr val="0D0D0D"/>
                          </a:solidFill>
                          <a:latin typeface="Times New Roman"/>
                          <a:ea typeface="Times New Roman"/>
                          <a:cs typeface="Times New Roman"/>
                          <a:sym typeface="Times New Roman"/>
                        </a:rPr>
                        <a:t>Feature</a:t>
                      </a:r>
                      <a:endParaRPr b="1"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700">
                          <a:solidFill>
                            <a:srgbClr val="0D0D0D"/>
                          </a:solidFill>
                          <a:latin typeface="Times New Roman"/>
                          <a:ea typeface="Times New Roman"/>
                          <a:cs typeface="Times New Roman"/>
                          <a:sym typeface="Times New Roman"/>
                        </a:rPr>
                        <a:t>Mean Well LRS-600-24 (Chosen)</a:t>
                      </a:r>
                      <a:endParaRPr b="1"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700">
                          <a:solidFill>
                            <a:srgbClr val="0D0D0D"/>
                          </a:solidFill>
                          <a:latin typeface="Times New Roman"/>
                          <a:ea typeface="Times New Roman"/>
                          <a:cs typeface="Times New Roman"/>
                          <a:sym typeface="Times New Roman"/>
                        </a:rPr>
                        <a:t>Delta Electronics PJT-24V600WBAA</a:t>
                      </a:r>
                      <a:endParaRPr b="1"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700">
                          <a:solidFill>
                            <a:srgbClr val="0D0D0D"/>
                          </a:solidFill>
                          <a:latin typeface="Times New Roman"/>
                          <a:ea typeface="Times New Roman"/>
                          <a:cs typeface="Times New Roman"/>
                          <a:sym typeface="Times New Roman"/>
                        </a:rPr>
                        <a:t>TDK-Lambda RWS600B-24</a:t>
                      </a:r>
                      <a:endParaRPr b="1"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A5C9EB"/>
                    </a:solidFill>
                  </a:tcPr>
                </a:tc>
              </a:tr>
              <a:tr h="360775">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Power</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600W</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600W</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600W5</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60775">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Efficiency</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91%</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89%</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88%</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60775">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Size</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Compact</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Compact</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Compact</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60775">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Reliability</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Very High</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Very High</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Very High</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r h="360775">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Cost</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28575">
                      <a:solidFill>
                        <a:srgbClr val="00FF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$29.99</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28575">
                      <a:solidFill>
                        <a:srgbClr val="00FF00"/>
                      </a:solidFill>
                      <a:prstDash val="solid"/>
                      <a:round/>
                      <a:headEnd len="sm" w="sm" type="none"/>
                      <a:tailEnd len="sm" w="sm" type="none"/>
                    </a:lnR>
                    <a:lnT cap="flat" cmpd="sng" w="28575">
                      <a:solidFill>
                        <a:srgbClr val="00FF00"/>
                      </a:solidFill>
                      <a:prstDash val="solid"/>
                      <a:round/>
                      <a:headEnd len="sm" w="sm" type="none"/>
                      <a:tailEnd len="sm" w="sm" type="none"/>
                    </a:lnT>
                    <a:lnB cap="flat" cmpd="sng" w="28575">
                      <a:solidFill>
                        <a:srgbClr val="00FF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$175.46</a:t>
                      </a:r>
                      <a:endParaRPr sz="1700">
                        <a:solidFill>
                          <a:srgbClr val="0D0D0D"/>
                        </a:solidFill>
                        <a:latin typeface="Times New Roman"/>
                        <a:ea typeface="Times New Roman"/>
                        <a:cs typeface="Times New Roman"/>
                        <a:sym typeface="Times New Roman"/>
                      </a:endParaRPr>
                    </a:p>
                  </a:txBody>
                  <a:tcPr marT="25600" marB="25600" marR="25600" marL="25600">
                    <a:lnL cap="flat" cmpd="sng" w="28575">
                      <a:solidFill>
                        <a:srgbClr val="00FF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700">
                          <a:solidFill>
                            <a:srgbClr val="0D0D0D"/>
                          </a:solidFill>
                          <a:latin typeface="Times New Roman"/>
                          <a:ea typeface="Times New Roman"/>
                          <a:cs typeface="Times New Roman"/>
                          <a:sym typeface="Times New Roman"/>
                        </a:rPr>
                        <a:t>$195.24</a:t>
                      </a:r>
                      <a:endParaRPr sz="1700">
                        <a:solidFill>
                          <a:srgbClr val="0D0D0D"/>
                        </a:solidFill>
                        <a:latin typeface="Times New Roman"/>
                        <a:ea typeface="Times New Roman"/>
                        <a:cs typeface="Times New Roman"/>
                        <a:sym typeface="Times New Roman"/>
                      </a:endParaRPr>
                    </a:p>
                  </a:txBody>
                  <a:tcPr marT="25600" marB="25600" marR="25600" marL="256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1"/>
                    </a:solidFill>
                  </a:tcPr>
                </a:tc>
              </a:tr>
            </a:tbl>
          </a:graphicData>
        </a:graphic>
      </p:graphicFrame>
      <p:pic>
        <p:nvPicPr>
          <p:cNvPr id="316" name="Google Shape;316;p44"/>
          <p:cNvPicPr preferRelativeResize="0"/>
          <p:nvPr/>
        </p:nvPicPr>
        <p:blipFill rotWithShape="1">
          <a:blip r:embed="rId4">
            <a:alphaModFix/>
          </a:blip>
          <a:srcRect b="0" l="0" r="0" t="0"/>
          <a:stretch/>
        </p:blipFill>
        <p:spPr>
          <a:xfrm>
            <a:off x="6790925" y="1451838"/>
            <a:ext cx="1679877" cy="2239836"/>
          </a:xfrm>
          <a:prstGeom prst="rect">
            <a:avLst/>
          </a:prstGeom>
          <a:noFill/>
          <a:ln>
            <a:noFill/>
          </a:ln>
        </p:spPr>
      </p:pic>
      <p:sp>
        <p:nvSpPr>
          <p:cNvPr id="317" name="Google Shape;317;p44"/>
          <p:cNvSpPr txBox="1"/>
          <p:nvPr/>
        </p:nvSpPr>
        <p:spPr>
          <a:xfrm>
            <a:off x="6857988" y="3620800"/>
            <a:ext cx="1612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Mean Well LRS-600-24</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5"/>
          <p:cNvSpPr txBox="1"/>
          <p:nvPr>
            <p:ph type="title"/>
          </p:nvPr>
        </p:nvSpPr>
        <p:spPr>
          <a:xfrm>
            <a:off x="224450" y="4364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Software:</a:t>
            </a:r>
            <a:endParaRPr/>
          </a:p>
        </p:txBody>
      </p:sp>
      <p:pic>
        <p:nvPicPr>
          <p:cNvPr id="323" name="Google Shape;323;p45"/>
          <p:cNvPicPr preferRelativeResize="0"/>
          <p:nvPr/>
        </p:nvPicPr>
        <p:blipFill>
          <a:blip r:embed="rId4">
            <a:alphaModFix/>
          </a:blip>
          <a:stretch>
            <a:fillRect/>
          </a:stretch>
        </p:blipFill>
        <p:spPr>
          <a:xfrm>
            <a:off x="4824025" y="436450"/>
            <a:ext cx="3453925" cy="3759551"/>
          </a:xfrm>
          <a:prstGeom prst="rect">
            <a:avLst/>
          </a:prstGeom>
          <a:noFill/>
          <a:ln cap="flat" cmpd="sng" w="19050">
            <a:solidFill>
              <a:schemeClr val="dk1"/>
            </a:solidFill>
            <a:prstDash val="solid"/>
            <a:round/>
            <a:headEnd len="sm" w="sm" type="none"/>
            <a:tailEnd len="sm" w="sm" type="none"/>
          </a:ln>
        </p:spPr>
      </p:pic>
      <p:pic>
        <p:nvPicPr>
          <p:cNvPr id="324" name="Google Shape;324;p45"/>
          <p:cNvPicPr preferRelativeResize="0"/>
          <p:nvPr/>
        </p:nvPicPr>
        <p:blipFill>
          <a:blip r:embed="rId5">
            <a:alphaModFix/>
          </a:blip>
          <a:stretch>
            <a:fillRect/>
          </a:stretch>
        </p:blipFill>
        <p:spPr>
          <a:xfrm>
            <a:off x="1682675" y="999800"/>
            <a:ext cx="983100" cy="966600"/>
          </a:xfrm>
          <a:prstGeom prst="ellipse">
            <a:avLst/>
          </a:prstGeom>
          <a:noFill/>
          <a:ln cap="flat" cmpd="sng" w="19050">
            <a:solidFill>
              <a:srgbClr val="000000"/>
            </a:solidFill>
            <a:prstDash val="solid"/>
            <a:round/>
            <a:headEnd len="sm" w="sm" type="none"/>
            <a:tailEnd len="sm" w="sm" type="none"/>
          </a:ln>
        </p:spPr>
      </p:pic>
      <p:sp>
        <p:nvSpPr>
          <p:cNvPr id="325" name="Google Shape;325;p45"/>
          <p:cNvSpPr txBox="1"/>
          <p:nvPr>
            <p:ph idx="4294967295" type="subTitle"/>
          </p:nvPr>
        </p:nvSpPr>
        <p:spPr>
          <a:xfrm>
            <a:off x="388600" y="2796250"/>
            <a:ext cx="4045200" cy="12351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a:t>How we instruct the hardware and implement a feedback system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txBox="1"/>
          <p:nvPr>
            <p:ph type="title"/>
          </p:nvPr>
        </p:nvSpPr>
        <p:spPr>
          <a:xfrm>
            <a:off x="-229125" y="18810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u="sng"/>
              <a:t>System Flowchart</a:t>
            </a:r>
            <a:endParaRPr u="sng"/>
          </a:p>
        </p:txBody>
      </p:sp>
      <p:sp>
        <p:nvSpPr>
          <p:cNvPr id="331" name="Google Shape;331;p46"/>
          <p:cNvSpPr txBox="1"/>
          <p:nvPr>
            <p:ph idx="2" type="body"/>
          </p:nvPr>
        </p:nvSpPr>
        <p:spPr>
          <a:xfrm>
            <a:off x="7768025" y="48088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332" name="Google Shape;332;p46"/>
          <p:cNvPicPr preferRelativeResize="0"/>
          <p:nvPr/>
        </p:nvPicPr>
        <p:blipFill>
          <a:blip r:embed="rId3">
            <a:alphaModFix/>
          </a:blip>
          <a:stretch>
            <a:fillRect/>
          </a:stretch>
        </p:blipFill>
        <p:spPr>
          <a:xfrm>
            <a:off x="3091900" y="0"/>
            <a:ext cx="6052100" cy="5193975"/>
          </a:xfrm>
          <a:prstGeom prst="rect">
            <a:avLst/>
          </a:prstGeom>
          <a:noFill/>
          <a:ln cap="flat" cmpd="sng" w="28575">
            <a:solidFill>
              <a:schemeClr val="dk1"/>
            </a:solidFill>
            <a:prstDash val="solid"/>
            <a:round/>
            <a:headEnd len="sm" w="sm" type="none"/>
            <a:tailEnd len="sm" w="sm" type="none"/>
          </a:ln>
        </p:spPr>
      </p:pic>
      <p:pic>
        <p:nvPicPr>
          <p:cNvPr id="333" name="Google Shape;333;p46"/>
          <p:cNvPicPr preferRelativeResize="0"/>
          <p:nvPr/>
        </p:nvPicPr>
        <p:blipFill>
          <a:blip r:embed="rId4">
            <a:alphaModFix/>
          </a:blip>
          <a:stretch>
            <a:fillRect/>
          </a:stretch>
        </p:blipFill>
        <p:spPr>
          <a:xfrm>
            <a:off x="1248125" y="952400"/>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ph type="title"/>
          </p:nvPr>
        </p:nvSpPr>
        <p:spPr>
          <a:xfrm>
            <a:off x="1923475" y="397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Joystick </a:t>
            </a:r>
            <a:r>
              <a:rPr lang="en" u="sng"/>
              <a:t>Logic</a:t>
            </a:r>
            <a:endParaRPr u="sng"/>
          </a:p>
        </p:txBody>
      </p:sp>
      <p:pic>
        <p:nvPicPr>
          <p:cNvPr id="339" name="Google Shape;339;p47"/>
          <p:cNvPicPr preferRelativeResize="0"/>
          <p:nvPr/>
        </p:nvPicPr>
        <p:blipFill>
          <a:blip r:embed="rId3">
            <a:alphaModFix/>
          </a:blip>
          <a:stretch>
            <a:fillRect/>
          </a:stretch>
        </p:blipFill>
        <p:spPr>
          <a:xfrm>
            <a:off x="1456050" y="1106925"/>
            <a:ext cx="6496050" cy="3524250"/>
          </a:xfrm>
          <a:prstGeom prst="rect">
            <a:avLst/>
          </a:prstGeom>
          <a:noFill/>
          <a:ln cap="flat" cmpd="sng" w="28575">
            <a:solidFill>
              <a:schemeClr val="dk1"/>
            </a:solidFill>
            <a:prstDash val="solid"/>
            <a:round/>
            <a:headEnd len="sm" w="sm" type="none"/>
            <a:tailEnd len="sm" w="sm" type="none"/>
          </a:ln>
        </p:spPr>
      </p:pic>
      <p:pic>
        <p:nvPicPr>
          <p:cNvPr id="340" name="Google Shape;340;p47"/>
          <p:cNvPicPr preferRelativeResize="0"/>
          <p:nvPr/>
        </p:nvPicPr>
        <p:blipFill>
          <a:blip r:embed="rId4">
            <a:alphaModFix/>
          </a:blip>
          <a:stretch>
            <a:fillRect/>
          </a:stretch>
        </p:blipFill>
        <p:spPr>
          <a:xfrm>
            <a:off x="7711075" y="2006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8"/>
          <p:cNvSpPr txBox="1"/>
          <p:nvPr>
            <p:ph type="title"/>
          </p:nvPr>
        </p:nvSpPr>
        <p:spPr>
          <a:xfrm>
            <a:off x="311700" y="2642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The Joystick Code</a:t>
            </a:r>
            <a:endParaRPr u="sng"/>
          </a:p>
        </p:txBody>
      </p:sp>
      <p:pic>
        <p:nvPicPr>
          <p:cNvPr id="346" name="Google Shape;346;p48"/>
          <p:cNvPicPr preferRelativeResize="0"/>
          <p:nvPr/>
        </p:nvPicPr>
        <p:blipFill>
          <a:blip r:embed="rId3">
            <a:alphaModFix/>
          </a:blip>
          <a:stretch>
            <a:fillRect/>
          </a:stretch>
        </p:blipFill>
        <p:spPr>
          <a:xfrm>
            <a:off x="1335838" y="836900"/>
            <a:ext cx="6472325" cy="3952875"/>
          </a:xfrm>
          <a:prstGeom prst="rect">
            <a:avLst/>
          </a:prstGeom>
          <a:noFill/>
          <a:ln cap="flat" cmpd="sng" w="19050">
            <a:solidFill>
              <a:srgbClr val="000000"/>
            </a:solidFill>
            <a:prstDash val="solid"/>
            <a:round/>
            <a:headEnd len="sm" w="sm" type="none"/>
            <a:tailEnd len="sm" w="sm" type="none"/>
          </a:ln>
        </p:spPr>
      </p:pic>
      <p:pic>
        <p:nvPicPr>
          <p:cNvPr id="347" name="Google Shape;347;p48"/>
          <p:cNvPicPr preferRelativeResize="0"/>
          <p:nvPr/>
        </p:nvPicPr>
        <p:blipFill>
          <a:blip r:embed="rId4">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type="title"/>
          </p:nvPr>
        </p:nvSpPr>
        <p:spPr>
          <a:xfrm>
            <a:off x="1789150" y="41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Handling Joystick Data</a:t>
            </a:r>
            <a:endParaRPr u="sng"/>
          </a:p>
        </p:txBody>
      </p:sp>
      <p:pic>
        <p:nvPicPr>
          <p:cNvPr id="353" name="Google Shape;353;p49"/>
          <p:cNvPicPr preferRelativeResize="0"/>
          <p:nvPr/>
        </p:nvPicPr>
        <p:blipFill>
          <a:blip r:embed="rId3">
            <a:alphaModFix/>
          </a:blip>
          <a:stretch>
            <a:fillRect/>
          </a:stretch>
        </p:blipFill>
        <p:spPr>
          <a:xfrm>
            <a:off x="7756075" y="215675"/>
            <a:ext cx="983100" cy="966600"/>
          </a:xfrm>
          <a:prstGeom prst="ellipse">
            <a:avLst/>
          </a:prstGeom>
          <a:noFill/>
          <a:ln cap="flat" cmpd="sng" w="19050">
            <a:solidFill>
              <a:srgbClr val="000000"/>
            </a:solidFill>
            <a:prstDash val="solid"/>
            <a:round/>
            <a:headEnd len="sm" w="sm" type="none"/>
            <a:tailEnd len="sm" w="sm" type="none"/>
          </a:ln>
        </p:spPr>
      </p:pic>
      <p:sp>
        <p:nvSpPr>
          <p:cNvPr id="354" name="Google Shape;354;p49"/>
          <p:cNvSpPr txBox="1"/>
          <p:nvPr/>
        </p:nvSpPr>
        <p:spPr>
          <a:xfrm>
            <a:off x="621725" y="1909400"/>
            <a:ext cx="7205700" cy="29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endParaRPr>
          </a:p>
        </p:txBody>
      </p:sp>
      <p:sp>
        <p:nvSpPr>
          <p:cNvPr id="355" name="Google Shape;355;p49"/>
          <p:cNvSpPr txBox="1"/>
          <p:nvPr/>
        </p:nvSpPr>
        <p:spPr>
          <a:xfrm>
            <a:off x="792475" y="1182275"/>
            <a:ext cx="6963600" cy="3579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Detects all joystick data using evdev library.</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All joystick data is read from 0-65565, and is thus scaled down to 1-255.</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0 is reserved </a:t>
            </a:r>
            <a:r>
              <a:rPr lang="en" sz="1500">
                <a:solidFill>
                  <a:schemeClr val="dk1"/>
                </a:solidFill>
              </a:rPr>
              <a:t>for stopping motor movement.</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Smaller numbers indicate less intense joystick movement.</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All three buttons trigger different data to be sent.</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Raspberry pi handles polling of button presses to track how long a recorded segment was.</a:t>
            </a:r>
            <a:endParaRPr sz="15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0"/>
          <p:cNvSpPr txBox="1"/>
          <p:nvPr>
            <p:ph type="title"/>
          </p:nvPr>
        </p:nvSpPr>
        <p:spPr>
          <a:xfrm>
            <a:off x="1923475" y="397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Raspberry Pi 5 Logic</a:t>
            </a:r>
            <a:endParaRPr u="sng"/>
          </a:p>
        </p:txBody>
      </p:sp>
      <p:pic>
        <p:nvPicPr>
          <p:cNvPr id="361" name="Google Shape;361;p50"/>
          <p:cNvPicPr preferRelativeResize="0"/>
          <p:nvPr/>
        </p:nvPicPr>
        <p:blipFill>
          <a:blip r:embed="rId3">
            <a:alphaModFix/>
          </a:blip>
          <a:stretch>
            <a:fillRect/>
          </a:stretch>
        </p:blipFill>
        <p:spPr>
          <a:xfrm>
            <a:off x="152400" y="1201000"/>
            <a:ext cx="9143999" cy="3323600"/>
          </a:xfrm>
          <a:prstGeom prst="rect">
            <a:avLst/>
          </a:prstGeom>
          <a:noFill/>
          <a:ln cap="flat" cmpd="sng" w="28575">
            <a:solidFill>
              <a:schemeClr val="dk1"/>
            </a:solidFill>
            <a:prstDash val="solid"/>
            <a:round/>
            <a:headEnd len="sm" w="sm" type="none"/>
            <a:tailEnd len="sm" w="sm" type="none"/>
          </a:ln>
        </p:spPr>
      </p:pic>
      <p:pic>
        <p:nvPicPr>
          <p:cNvPr id="362" name="Google Shape;362;p50"/>
          <p:cNvPicPr preferRelativeResize="0"/>
          <p:nvPr/>
        </p:nvPicPr>
        <p:blipFill>
          <a:blip r:embed="rId4">
            <a:alphaModFix/>
          </a:blip>
          <a:stretch>
            <a:fillRect/>
          </a:stretch>
        </p:blipFill>
        <p:spPr>
          <a:xfrm>
            <a:off x="7756075" y="215675"/>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ph type="title"/>
          </p:nvPr>
        </p:nvSpPr>
        <p:spPr>
          <a:xfrm>
            <a:off x="1949825" y="43357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400"/>
              </a:spcBef>
              <a:spcAft>
                <a:spcPts val="400"/>
              </a:spcAft>
              <a:buClr>
                <a:schemeClr val="dk1"/>
              </a:buClr>
              <a:buSzPts val="1100"/>
              <a:buFont typeface="Arial"/>
              <a:buNone/>
            </a:pPr>
            <a:r>
              <a:rPr b="1" lang="en" sz="2000"/>
              <a:t>Visualizing the Robot with PyBullet</a:t>
            </a:r>
            <a:endParaRPr sz="3500"/>
          </a:p>
        </p:txBody>
      </p:sp>
      <p:sp>
        <p:nvSpPr>
          <p:cNvPr id="368" name="Google Shape;368;p51"/>
          <p:cNvSpPr txBox="1"/>
          <p:nvPr>
            <p:ph idx="1" type="body"/>
          </p:nvPr>
        </p:nvSpPr>
        <p:spPr>
          <a:xfrm>
            <a:off x="311700" y="1052100"/>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300">
                <a:solidFill>
                  <a:schemeClr val="dk1"/>
                </a:solidFill>
              </a:rPr>
              <a:t>From CAD to Simulation:</a:t>
            </a:r>
            <a:endParaRPr b="1" sz="1300">
              <a:solidFill>
                <a:schemeClr val="dk1"/>
              </a:solidFill>
            </a:endParaRPr>
          </a:p>
          <a:p>
            <a:pPr indent="-311150" lvl="0" marL="457200" rtl="0" algn="l">
              <a:spcBef>
                <a:spcPts val="1200"/>
              </a:spcBef>
              <a:spcAft>
                <a:spcPts val="0"/>
              </a:spcAft>
              <a:buClr>
                <a:schemeClr val="dk1"/>
              </a:buClr>
              <a:buSzPts val="1300"/>
              <a:buChar char="●"/>
            </a:pPr>
            <a:r>
              <a:rPr lang="en" sz="1300">
                <a:solidFill>
                  <a:schemeClr val="dk1"/>
                </a:solidFill>
              </a:rPr>
              <a:t>Using the </a:t>
            </a:r>
            <a:r>
              <a:rPr b="1" lang="en" sz="1300">
                <a:solidFill>
                  <a:schemeClr val="dk1"/>
                </a:solidFill>
              </a:rPr>
              <a:t>CAD model</a:t>
            </a:r>
            <a:r>
              <a:rPr lang="en" sz="1300">
                <a:solidFill>
                  <a:schemeClr val="dk1"/>
                </a:solidFill>
              </a:rPr>
              <a:t> of our robot, we developed a </a:t>
            </a:r>
            <a:r>
              <a:rPr b="1" lang="en" sz="1300">
                <a:solidFill>
                  <a:schemeClr val="dk1"/>
                </a:solidFill>
              </a:rPr>
              <a:t>URDF file</a:t>
            </a:r>
            <a:r>
              <a:rPr lang="en" sz="1300">
                <a:solidFill>
                  <a:schemeClr val="dk1"/>
                </a:solidFill>
              </a:rPr>
              <a:t> that describes the robot’s structure, joints, and kinematics.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This URDF is visualized live in PyBullet, enabling real-time monitoring of the robot's movements.</a:t>
            </a:r>
            <a:endParaRPr sz="1300">
              <a:solidFill>
                <a:schemeClr val="dk1"/>
              </a:solidFill>
            </a:endParaRPr>
          </a:p>
          <a:p>
            <a:pPr indent="0" lvl="0" marL="0" rtl="0" algn="l">
              <a:spcBef>
                <a:spcPts val="1200"/>
              </a:spcBef>
              <a:spcAft>
                <a:spcPts val="1200"/>
              </a:spcAft>
              <a:buNone/>
            </a:pPr>
            <a:r>
              <a:t/>
            </a:r>
            <a:endParaRPr sz="1100">
              <a:solidFill>
                <a:schemeClr val="dk1"/>
              </a:solidFill>
            </a:endParaRPr>
          </a:p>
        </p:txBody>
      </p:sp>
      <p:sp>
        <p:nvSpPr>
          <p:cNvPr id="369" name="Google Shape;369;p51"/>
          <p:cNvSpPr txBox="1"/>
          <p:nvPr/>
        </p:nvSpPr>
        <p:spPr>
          <a:xfrm>
            <a:off x="286375" y="2302550"/>
            <a:ext cx="2337000" cy="239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500">
                <a:solidFill>
                  <a:schemeClr val="dk1"/>
                </a:solidFill>
              </a:rPr>
              <a:t>URDF/SIM Use Case</a:t>
            </a:r>
            <a:r>
              <a:rPr b="1" lang="en" sz="1500">
                <a:solidFill>
                  <a:schemeClr val="dk1"/>
                </a:solidFill>
              </a:rPr>
              <a:t>:</a:t>
            </a:r>
            <a:endParaRPr b="1" sz="1500">
              <a:solidFill>
                <a:schemeClr val="dk1"/>
              </a:solidFill>
            </a:endParaRPr>
          </a:p>
          <a:p>
            <a:pPr indent="-323850" lvl="0" marL="457200" rtl="0" algn="l">
              <a:lnSpc>
                <a:spcPct val="115000"/>
              </a:lnSpc>
              <a:spcBef>
                <a:spcPts val="1200"/>
              </a:spcBef>
              <a:spcAft>
                <a:spcPts val="0"/>
              </a:spcAft>
              <a:buClr>
                <a:schemeClr val="dk1"/>
              </a:buClr>
              <a:buSzPts val="1500"/>
              <a:buChar char="●"/>
            </a:pPr>
            <a:r>
              <a:rPr b="1" lang="en" sz="1500">
                <a:solidFill>
                  <a:schemeClr val="dk1"/>
                </a:solidFill>
              </a:rPr>
              <a:t>Debugging Tool</a:t>
            </a:r>
            <a:endParaRPr b="1" sz="1500">
              <a:solidFill>
                <a:schemeClr val="dk1"/>
              </a:solidFill>
            </a:endParaRPr>
          </a:p>
          <a:p>
            <a:pPr indent="-323850" lvl="0" marL="457200" rtl="0" algn="l">
              <a:lnSpc>
                <a:spcPct val="115000"/>
              </a:lnSpc>
              <a:spcBef>
                <a:spcPts val="0"/>
              </a:spcBef>
              <a:spcAft>
                <a:spcPts val="0"/>
              </a:spcAft>
              <a:buClr>
                <a:schemeClr val="dk1"/>
              </a:buClr>
              <a:buSzPts val="1500"/>
              <a:buChar char="●"/>
            </a:pPr>
            <a:r>
              <a:rPr b="1" lang="en" sz="1500">
                <a:solidFill>
                  <a:schemeClr val="dk1"/>
                </a:solidFill>
              </a:rPr>
              <a:t>Planning Validation</a:t>
            </a:r>
            <a:endParaRPr b="1" sz="1500">
              <a:solidFill>
                <a:schemeClr val="dk1"/>
              </a:solidFill>
            </a:endParaRPr>
          </a:p>
          <a:p>
            <a:pPr indent="-323850" lvl="0" marL="457200" rtl="0" algn="l">
              <a:lnSpc>
                <a:spcPct val="115000"/>
              </a:lnSpc>
              <a:spcBef>
                <a:spcPts val="0"/>
              </a:spcBef>
              <a:spcAft>
                <a:spcPts val="0"/>
              </a:spcAft>
              <a:buClr>
                <a:schemeClr val="dk1"/>
              </a:buClr>
              <a:buSzPts val="1500"/>
              <a:buChar char="●"/>
            </a:pPr>
            <a:r>
              <a:rPr b="1" lang="en" sz="1500">
                <a:solidFill>
                  <a:schemeClr val="dk1"/>
                </a:solidFill>
              </a:rPr>
              <a:t>Kinematics Testing</a:t>
            </a:r>
            <a:endParaRPr b="1" sz="1500">
              <a:solidFill>
                <a:schemeClr val="dk1"/>
              </a:solidFill>
            </a:endParaRPr>
          </a:p>
        </p:txBody>
      </p:sp>
      <p:pic>
        <p:nvPicPr>
          <p:cNvPr id="370" name="Google Shape;370;p51"/>
          <p:cNvPicPr preferRelativeResize="0"/>
          <p:nvPr/>
        </p:nvPicPr>
        <p:blipFill>
          <a:blip r:embed="rId3">
            <a:alphaModFix/>
          </a:blip>
          <a:stretch>
            <a:fillRect/>
          </a:stretch>
        </p:blipFill>
        <p:spPr>
          <a:xfrm>
            <a:off x="2520199" y="2302550"/>
            <a:ext cx="4593627" cy="2641775"/>
          </a:xfrm>
          <a:prstGeom prst="rect">
            <a:avLst/>
          </a:prstGeom>
          <a:noFill/>
          <a:ln>
            <a:noFill/>
          </a:ln>
        </p:spPr>
      </p:pic>
      <p:pic>
        <p:nvPicPr>
          <p:cNvPr id="371" name="Google Shape;371;p51"/>
          <p:cNvPicPr preferRelativeResize="0"/>
          <p:nvPr/>
        </p:nvPicPr>
        <p:blipFill>
          <a:blip r:embed="rId4">
            <a:alphaModFix/>
          </a:blip>
          <a:stretch>
            <a:fillRect/>
          </a:stretch>
        </p:blipFill>
        <p:spPr>
          <a:xfrm>
            <a:off x="7814050" y="376775"/>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The Barriers to Robot Hardware</a:t>
            </a:r>
            <a:endParaRPr i="1"/>
          </a:p>
        </p:txBody>
      </p:sp>
      <p:sp>
        <p:nvSpPr>
          <p:cNvPr id="90" name="Google Shape;90;p16"/>
          <p:cNvSpPr txBox="1"/>
          <p:nvPr>
            <p:ph idx="1" type="body"/>
          </p:nvPr>
        </p:nvSpPr>
        <p:spPr>
          <a:xfrm>
            <a:off x="311700" y="12345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0D0D0D"/>
              </a:buClr>
              <a:buSzPts val="1600"/>
              <a:buChar char="❖"/>
            </a:pPr>
            <a:r>
              <a:rPr lang="en" sz="1600">
                <a:solidFill>
                  <a:srgbClr val="0D0D0D"/>
                </a:solidFill>
              </a:rPr>
              <a:t>Robotics hardware is Very expensive </a:t>
            </a:r>
            <a:endParaRPr sz="1600">
              <a:solidFill>
                <a:srgbClr val="0D0D0D"/>
              </a:solidFill>
            </a:endParaRPr>
          </a:p>
          <a:p>
            <a:pPr indent="-330200" lvl="0" marL="457200" rtl="0" algn="l">
              <a:spcBef>
                <a:spcPts val="0"/>
              </a:spcBef>
              <a:spcAft>
                <a:spcPts val="0"/>
              </a:spcAft>
              <a:buClr>
                <a:srgbClr val="0D0D0D"/>
              </a:buClr>
              <a:buSzPts val="1600"/>
              <a:buChar char="❖"/>
            </a:pPr>
            <a:r>
              <a:rPr lang="en" sz="1600">
                <a:solidFill>
                  <a:srgbClr val="0D0D0D"/>
                </a:solidFill>
              </a:rPr>
              <a:t>The Home-Owned Robotic Arm offers an affordable highly capable robotic platform. With a Bill of Materials (BOM) around $200 USD (excluding the optional PC or Raspberry Pi for simulation), it brings advanced robotics within reach for a much wider audience.</a:t>
            </a:r>
            <a:endParaRPr sz="1600">
              <a:solidFill>
                <a:srgbClr val="0D0D0D"/>
              </a:solidFill>
            </a:endParaRPr>
          </a:p>
        </p:txBody>
      </p:sp>
      <p:pic>
        <p:nvPicPr>
          <p:cNvPr id="91" name="Google Shape;91;p16"/>
          <p:cNvPicPr preferRelativeResize="0"/>
          <p:nvPr/>
        </p:nvPicPr>
        <p:blipFill>
          <a:blip r:embed="rId4">
            <a:alphaModFix/>
          </a:blip>
          <a:stretch>
            <a:fillRect/>
          </a:stretch>
        </p:blipFill>
        <p:spPr>
          <a:xfrm>
            <a:off x="3064350" y="2559000"/>
            <a:ext cx="3015301" cy="3015301"/>
          </a:xfrm>
          <a:prstGeom prst="rect">
            <a:avLst/>
          </a:prstGeom>
          <a:noFill/>
          <a:ln>
            <a:noFill/>
          </a:ln>
        </p:spPr>
      </p:pic>
      <p:pic>
        <p:nvPicPr>
          <p:cNvPr id="92" name="Google Shape;92;p16"/>
          <p:cNvPicPr preferRelativeResize="0"/>
          <p:nvPr/>
        </p:nvPicPr>
        <p:blipFill>
          <a:blip r:embed="rId5">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2"/>
          <p:cNvSpPr txBox="1"/>
          <p:nvPr>
            <p:ph type="title"/>
          </p:nvPr>
        </p:nvSpPr>
        <p:spPr>
          <a:xfrm>
            <a:off x="1883975"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b="1" lang="en" sz="2600"/>
              <a:t>Why Visualize the Robot?</a:t>
            </a:r>
            <a:endParaRPr sz="4100"/>
          </a:p>
        </p:txBody>
      </p:sp>
      <p:sp>
        <p:nvSpPr>
          <p:cNvPr id="377" name="Google Shape;377;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500">
                <a:solidFill>
                  <a:schemeClr val="dk1"/>
                </a:solidFill>
              </a:rPr>
              <a:t>Key Benefits:</a:t>
            </a:r>
            <a:endParaRPr b="1" sz="1500">
              <a:solidFill>
                <a:schemeClr val="dk1"/>
              </a:solidFill>
            </a:endParaRPr>
          </a:p>
          <a:p>
            <a:pPr indent="-323850" lvl="0" marL="457200" rtl="0" algn="l">
              <a:spcBef>
                <a:spcPts val="1200"/>
              </a:spcBef>
              <a:spcAft>
                <a:spcPts val="0"/>
              </a:spcAft>
              <a:buClr>
                <a:schemeClr val="dk1"/>
              </a:buClr>
              <a:buSzPts val="1500"/>
              <a:buChar char="●"/>
            </a:pPr>
            <a:r>
              <a:rPr b="1" lang="en" sz="1500">
                <a:solidFill>
                  <a:schemeClr val="dk1"/>
                </a:solidFill>
              </a:rPr>
              <a:t>Debugging Tool:</a:t>
            </a:r>
            <a:r>
              <a:rPr lang="en" sz="1500">
                <a:solidFill>
                  <a:schemeClr val="dk1"/>
                </a:solidFill>
              </a:rPr>
              <a:t> Visualization allows real-time observation of robot motion, identifying issues like joint misalignment or unexpected behaviors.</a:t>
            </a:r>
            <a:endParaRPr sz="1500">
              <a:solidFill>
                <a:schemeClr val="dk1"/>
              </a:solidFill>
            </a:endParaRPr>
          </a:p>
          <a:p>
            <a:pPr indent="-323850" lvl="0" marL="457200" rtl="0" algn="l">
              <a:spcBef>
                <a:spcPts val="0"/>
              </a:spcBef>
              <a:spcAft>
                <a:spcPts val="0"/>
              </a:spcAft>
              <a:buClr>
                <a:schemeClr val="dk1"/>
              </a:buClr>
              <a:buSzPts val="1500"/>
              <a:buChar char="●"/>
            </a:pPr>
            <a:r>
              <a:rPr b="1" lang="en" sz="1500">
                <a:solidFill>
                  <a:schemeClr val="dk1"/>
                </a:solidFill>
              </a:rPr>
              <a:t>Planning Validation:</a:t>
            </a:r>
            <a:r>
              <a:rPr lang="en" sz="1500">
                <a:solidFill>
                  <a:schemeClr val="dk1"/>
                </a:solidFill>
              </a:rPr>
              <a:t> Ensures the robot’s movement and task execution are correct before physical testing.</a:t>
            </a:r>
            <a:endParaRPr sz="1500">
              <a:solidFill>
                <a:schemeClr val="dk1"/>
              </a:solidFill>
            </a:endParaRPr>
          </a:p>
          <a:p>
            <a:pPr indent="-323850" lvl="0" marL="457200" rtl="0" algn="l">
              <a:spcBef>
                <a:spcPts val="0"/>
              </a:spcBef>
              <a:spcAft>
                <a:spcPts val="0"/>
              </a:spcAft>
              <a:buClr>
                <a:schemeClr val="dk1"/>
              </a:buClr>
              <a:buSzPts val="1500"/>
              <a:buChar char="●"/>
            </a:pPr>
            <a:r>
              <a:rPr b="1" lang="en" sz="1500">
                <a:solidFill>
                  <a:schemeClr val="dk1"/>
                </a:solidFill>
              </a:rPr>
              <a:t>Kinematics Testing:</a:t>
            </a:r>
            <a:r>
              <a:rPr lang="en" sz="1500">
                <a:solidFill>
                  <a:schemeClr val="dk1"/>
                </a:solidFill>
              </a:rPr>
              <a:t> Provides immediate feedback on joint states, ensuring the robot follows intended paths and constraints.</a:t>
            </a:r>
            <a:endParaRPr sz="1500">
              <a:solidFill>
                <a:schemeClr val="dk1"/>
              </a:solidFill>
            </a:endParaRPr>
          </a:p>
          <a:p>
            <a:pPr indent="-323850" lvl="0" marL="457200" rtl="0" algn="l">
              <a:spcBef>
                <a:spcPts val="0"/>
              </a:spcBef>
              <a:spcAft>
                <a:spcPts val="0"/>
              </a:spcAft>
              <a:buClr>
                <a:schemeClr val="dk1"/>
              </a:buClr>
              <a:buSzPts val="1500"/>
              <a:buChar char="●"/>
            </a:pPr>
            <a:r>
              <a:rPr b="1" lang="en" sz="1500">
                <a:solidFill>
                  <a:schemeClr val="dk1"/>
                </a:solidFill>
              </a:rPr>
              <a:t>Simulation-First Approach:</a:t>
            </a:r>
            <a:r>
              <a:rPr lang="en" sz="1500">
                <a:solidFill>
                  <a:schemeClr val="dk1"/>
                </a:solidFill>
              </a:rPr>
              <a:t> Saves time and reduces the risk of hardware damage by resolving problems in a virtual environment.</a:t>
            </a:r>
            <a:endParaRPr sz="1500">
              <a:solidFill>
                <a:schemeClr val="dk1"/>
              </a:solidFill>
            </a:endParaRPr>
          </a:p>
          <a:p>
            <a:pPr indent="0" lvl="0" marL="0" rtl="0" algn="l">
              <a:spcBef>
                <a:spcPts val="1200"/>
              </a:spcBef>
              <a:spcAft>
                <a:spcPts val="1200"/>
              </a:spcAft>
              <a:buNone/>
            </a:pPr>
            <a:r>
              <a:t/>
            </a:r>
            <a:endParaRPr/>
          </a:p>
        </p:txBody>
      </p:sp>
      <p:pic>
        <p:nvPicPr>
          <p:cNvPr id="378" name="Google Shape;378;p52"/>
          <p:cNvPicPr preferRelativeResize="0"/>
          <p:nvPr/>
        </p:nvPicPr>
        <p:blipFill>
          <a:blip r:embed="rId3">
            <a:alphaModFix/>
          </a:blip>
          <a:stretch>
            <a:fillRect/>
          </a:stretch>
        </p:blipFill>
        <p:spPr>
          <a:xfrm>
            <a:off x="7814050" y="376775"/>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3"/>
          <p:cNvSpPr txBox="1"/>
          <p:nvPr>
            <p:ph type="title"/>
          </p:nvPr>
        </p:nvSpPr>
        <p:spPr>
          <a:xfrm>
            <a:off x="1955075" y="413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Microcontroller Logic</a:t>
            </a:r>
            <a:endParaRPr u="sng"/>
          </a:p>
        </p:txBody>
      </p:sp>
      <p:pic>
        <p:nvPicPr>
          <p:cNvPr id="384" name="Google Shape;384;p53"/>
          <p:cNvPicPr preferRelativeResize="0"/>
          <p:nvPr/>
        </p:nvPicPr>
        <p:blipFill>
          <a:blip r:embed="rId3">
            <a:alphaModFix/>
          </a:blip>
          <a:stretch>
            <a:fillRect/>
          </a:stretch>
        </p:blipFill>
        <p:spPr>
          <a:xfrm>
            <a:off x="152400" y="1170125"/>
            <a:ext cx="8839200" cy="3256796"/>
          </a:xfrm>
          <a:prstGeom prst="rect">
            <a:avLst/>
          </a:prstGeom>
          <a:noFill/>
          <a:ln cap="flat" cmpd="sng" w="28575">
            <a:solidFill>
              <a:schemeClr val="dk1"/>
            </a:solidFill>
            <a:prstDash val="solid"/>
            <a:round/>
            <a:headEnd len="sm" w="sm" type="none"/>
            <a:tailEnd len="sm" w="sm" type="none"/>
          </a:ln>
        </p:spPr>
      </p:pic>
      <p:pic>
        <p:nvPicPr>
          <p:cNvPr id="385" name="Google Shape;385;p53"/>
          <p:cNvPicPr preferRelativeResize="0"/>
          <p:nvPr/>
        </p:nvPicPr>
        <p:blipFill>
          <a:blip r:embed="rId4">
            <a:alphaModFix/>
          </a:blip>
          <a:stretch>
            <a:fillRect/>
          </a:stretch>
        </p:blipFill>
        <p:spPr>
          <a:xfrm>
            <a:off x="7687375" y="138600"/>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4"/>
          <p:cNvSpPr txBox="1"/>
          <p:nvPr>
            <p:ph type="title"/>
          </p:nvPr>
        </p:nvSpPr>
        <p:spPr>
          <a:xfrm>
            <a:off x="1789150" y="41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ESP32s: Using Arduino IDE and C/C++</a:t>
            </a:r>
            <a:endParaRPr u="sng"/>
          </a:p>
        </p:txBody>
      </p:sp>
      <p:pic>
        <p:nvPicPr>
          <p:cNvPr id="391" name="Google Shape;391;p54"/>
          <p:cNvPicPr preferRelativeResize="0"/>
          <p:nvPr/>
        </p:nvPicPr>
        <p:blipFill>
          <a:blip r:embed="rId3">
            <a:alphaModFix/>
          </a:blip>
          <a:stretch>
            <a:fillRect/>
          </a:stretch>
        </p:blipFill>
        <p:spPr>
          <a:xfrm>
            <a:off x="7756075" y="215675"/>
            <a:ext cx="983100" cy="966600"/>
          </a:xfrm>
          <a:prstGeom prst="ellipse">
            <a:avLst/>
          </a:prstGeom>
          <a:noFill/>
          <a:ln cap="flat" cmpd="sng" w="19050">
            <a:solidFill>
              <a:srgbClr val="000000"/>
            </a:solidFill>
            <a:prstDash val="solid"/>
            <a:round/>
            <a:headEnd len="sm" w="sm" type="none"/>
            <a:tailEnd len="sm" w="sm" type="none"/>
          </a:ln>
        </p:spPr>
      </p:pic>
      <p:sp>
        <p:nvSpPr>
          <p:cNvPr id="392" name="Google Shape;392;p54"/>
          <p:cNvSpPr txBox="1"/>
          <p:nvPr/>
        </p:nvSpPr>
        <p:spPr>
          <a:xfrm>
            <a:off x="621725" y="1909400"/>
            <a:ext cx="7205700" cy="29235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Write functions to handle incoming encoder and current sensor data, update on changes detected in the sensors.</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Use “mcp2515” library to send and </a:t>
            </a:r>
            <a:r>
              <a:rPr lang="en" sz="1500">
                <a:solidFill>
                  <a:schemeClr val="dk1"/>
                </a:solidFill>
              </a:rPr>
              <a:t>receive</a:t>
            </a:r>
            <a:r>
              <a:rPr lang="en" sz="1500">
                <a:solidFill>
                  <a:schemeClr val="dk1"/>
                </a:solidFill>
              </a:rPr>
              <a:t> CAN messages.</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Drive motors based on joystick input received from Raspberry Pi.</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Freeze, record, and replay motor movements, as well as activate end effector based on joystick input received from Raspberry Pi.</a:t>
            </a:r>
            <a:endParaRPr sz="1500">
              <a:solidFill>
                <a:schemeClr val="dk1"/>
              </a:solidFill>
            </a:endParaRPr>
          </a:p>
        </p:txBody>
      </p:sp>
      <p:sp>
        <p:nvSpPr>
          <p:cNvPr id="393" name="Google Shape;393;p54"/>
          <p:cNvSpPr txBox="1"/>
          <p:nvPr/>
        </p:nvSpPr>
        <p:spPr>
          <a:xfrm>
            <a:off x="792475" y="1182275"/>
            <a:ext cx="6963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By taking in joystick data from our central computer, each ESP32 acts fairly similar to the next, handling basic functions and less complex mathematical processes.</a:t>
            </a:r>
            <a:endParaRPr sz="15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type="title"/>
          </p:nvPr>
        </p:nvSpPr>
        <p:spPr>
          <a:xfrm>
            <a:off x="2682000" y="342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Button Behavior</a:t>
            </a:r>
            <a:endParaRPr u="sng"/>
          </a:p>
        </p:txBody>
      </p:sp>
      <p:pic>
        <p:nvPicPr>
          <p:cNvPr id="399" name="Google Shape;399;p55"/>
          <p:cNvPicPr preferRelativeResize="0"/>
          <p:nvPr/>
        </p:nvPicPr>
        <p:blipFill>
          <a:blip r:embed="rId3">
            <a:alphaModFix/>
          </a:blip>
          <a:stretch>
            <a:fillRect/>
          </a:stretch>
        </p:blipFill>
        <p:spPr>
          <a:xfrm>
            <a:off x="1598275" y="1083200"/>
            <a:ext cx="6790140" cy="3820975"/>
          </a:xfrm>
          <a:prstGeom prst="rect">
            <a:avLst/>
          </a:prstGeom>
          <a:noFill/>
          <a:ln>
            <a:noFill/>
          </a:ln>
        </p:spPr>
      </p:pic>
      <p:pic>
        <p:nvPicPr>
          <p:cNvPr id="400" name="Google Shape;400;p55"/>
          <p:cNvPicPr preferRelativeResize="0"/>
          <p:nvPr/>
        </p:nvPicPr>
        <p:blipFill>
          <a:blip r:embed="rId4">
            <a:alphaModFix/>
          </a:blip>
          <a:stretch>
            <a:fillRect/>
          </a:stretch>
        </p:blipFill>
        <p:spPr>
          <a:xfrm>
            <a:off x="7687375" y="138600"/>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6"/>
          <p:cNvSpPr txBox="1"/>
          <p:nvPr>
            <p:ph type="title"/>
          </p:nvPr>
        </p:nvSpPr>
        <p:spPr>
          <a:xfrm>
            <a:off x="1812875" y="41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ESP32s: </a:t>
            </a:r>
            <a:r>
              <a:rPr lang="en" u="sng"/>
              <a:t>Handling Encoder/Sensor Data</a:t>
            </a:r>
            <a:endParaRPr u="sng"/>
          </a:p>
        </p:txBody>
      </p:sp>
      <p:pic>
        <p:nvPicPr>
          <p:cNvPr id="406" name="Google Shape;406;p56"/>
          <p:cNvPicPr preferRelativeResize="0"/>
          <p:nvPr/>
        </p:nvPicPr>
        <p:blipFill>
          <a:blip r:embed="rId3">
            <a:alphaModFix/>
          </a:blip>
          <a:stretch>
            <a:fillRect/>
          </a:stretch>
        </p:blipFill>
        <p:spPr>
          <a:xfrm>
            <a:off x="7756075" y="215675"/>
            <a:ext cx="983100" cy="966600"/>
          </a:xfrm>
          <a:prstGeom prst="ellipse">
            <a:avLst/>
          </a:prstGeom>
          <a:noFill/>
          <a:ln cap="flat" cmpd="sng" w="19050">
            <a:solidFill>
              <a:srgbClr val="000000"/>
            </a:solidFill>
            <a:prstDash val="solid"/>
            <a:round/>
            <a:headEnd len="sm" w="sm" type="none"/>
            <a:tailEnd len="sm" w="sm" type="none"/>
          </a:ln>
        </p:spPr>
      </p:pic>
      <p:sp>
        <p:nvSpPr>
          <p:cNvPr id="407" name="Google Shape;407;p56"/>
          <p:cNvSpPr txBox="1"/>
          <p:nvPr/>
        </p:nvSpPr>
        <p:spPr>
          <a:xfrm>
            <a:off x="934950" y="1181250"/>
            <a:ext cx="7395300" cy="27810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Each node </a:t>
            </a:r>
            <a:r>
              <a:rPr lang="en" sz="1500">
                <a:solidFill>
                  <a:schemeClr val="dk1"/>
                </a:solidFill>
              </a:rPr>
              <a:t>handles its own encoder/current sensor.</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Each node uses the same code to check for changes within the encoders/current sensors.</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Current sensor data is averaged to check for spikes, indicating a collision or obstruction.</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Encoder data is used to detect the angle of our motors, ensuring our robotic arm does not go over a determined maximum and can be reset to a default position</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Each node has unique ID for encoder/sensor data to send to the main computer, which then uses this data to adjust behaviour of our motors.</a:t>
            </a:r>
            <a:endParaRPr sz="15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7"/>
          <p:cNvSpPr txBox="1"/>
          <p:nvPr>
            <p:ph type="title"/>
          </p:nvPr>
        </p:nvSpPr>
        <p:spPr>
          <a:xfrm>
            <a:off x="1939275" y="397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Joystick + Sending Messages Behavior</a:t>
            </a:r>
            <a:endParaRPr u="sng"/>
          </a:p>
        </p:txBody>
      </p:sp>
      <p:pic>
        <p:nvPicPr>
          <p:cNvPr id="413" name="Google Shape;413;p57"/>
          <p:cNvPicPr preferRelativeResize="0"/>
          <p:nvPr/>
        </p:nvPicPr>
        <p:blipFill>
          <a:blip r:embed="rId3">
            <a:alphaModFix/>
          </a:blip>
          <a:stretch>
            <a:fillRect/>
          </a:stretch>
        </p:blipFill>
        <p:spPr>
          <a:xfrm>
            <a:off x="2830800" y="970300"/>
            <a:ext cx="3739043" cy="3868400"/>
          </a:xfrm>
          <a:prstGeom prst="rect">
            <a:avLst/>
          </a:prstGeom>
          <a:noFill/>
          <a:ln>
            <a:noFill/>
          </a:ln>
        </p:spPr>
      </p:pic>
      <p:pic>
        <p:nvPicPr>
          <p:cNvPr id="414" name="Google Shape;414;p57"/>
          <p:cNvPicPr preferRelativeResize="0"/>
          <p:nvPr/>
        </p:nvPicPr>
        <p:blipFill>
          <a:blip r:embed="rId4">
            <a:alphaModFix/>
          </a:blip>
          <a:stretch>
            <a:fillRect/>
          </a:stretch>
        </p:blipFill>
        <p:spPr>
          <a:xfrm>
            <a:off x="7687375" y="138600"/>
            <a:ext cx="983100" cy="966600"/>
          </a:xfrm>
          <a:prstGeom prst="ellipse">
            <a:avLst/>
          </a:prstGeom>
          <a:noFill/>
          <a:ln cap="flat" cmpd="sng" w="19050">
            <a:solidFill>
              <a:srgbClr val="000000"/>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8"/>
          <p:cNvSpPr txBox="1"/>
          <p:nvPr>
            <p:ph type="title"/>
          </p:nvPr>
        </p:nvSpPr>
        <p:spPr>
          <a:xfrm>
            <a:off x="1812875" y="41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ESP32s: Motor Behavior</a:t>
            </a:r>
            <a:endParaRPr u="sng"/>
          </a:p>
        </p:txBody>
      </p:sp>
      <p:pic>
        <p:nvPicPr>
          <p:cNvPr id="420" name="Google Shape;420;p58"/>
          <p:cNvPicPr preferRelativeResize="0"/>
          <p:nvPr/>
        </p:nvPicPr>
        <p:blipFill>
          <a:blip r:embed="rId3">
            <a:alphaModFix/>
          </a:blip>
          <a:stretch>
            <a:fillRect/>
          </a:stretch>
        </p:blipFill>
        <p:spPr>
          <a:xfrm>
            <a:off x="7756075" y="215675"/>
            <a:ext cx="983100" cy="966600"/>
          </a:xfrm>
          <a:prstGeom prst="ellipse">
            <a:avLst/>
          </a:prstGeom>
          <a:noFill/>
          <a:ln cap="flat" cmpd="sng" w="19050">
            <a:solidFill>
              <a:srgbClr val="000000"/>
            </a:solidFill>
            <a:prstDash val="solid"/>
            <a:round/>
            <a:headEnd len="sm" w="sm" type="none"/>
            <a:tailEnd len="sm" w="sm" type="none"/>
          </a:ln>
        </p:spPr>
      </p:pic>
      <p:sp>
        <p:nvSpPr>
          <p:cNvPr id="421" name="Google Shape;421;p58"/>
          <p:cNvSpPr txBox="1"/>
          <p:nvPr/>
        </p:nvSpPr>
        <p:spPr>
          <a:xfrm>
            <a:off x="934950" y="1181250"/>
            <a:ext cx="7395300" cy="27810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Joystick data from our Raspberry Pi is regularly </a:t>
            </a:r>
            <a:r>
              <a:rPr lang="en" sz="1500">
                <a:solidFill>
                  <a:schemeClr val="dk1"/>
                </a:solidFill>
              </a:rPr>
              <a:t>received</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Motors are driven continuously, unless interrupted by a higher-priority task (Ex: Emergency Stop)</a:t>
            </a:r>
            <a:br>
              <a:rPr lang="en"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Each node is programmed to receive data from specific CAN IDs sent from our computer</a:t>
            </a:r>
            <a:endParaRPr sz="1500">
              <a:solidFill>
                <a:schemeClr val="dk1"/>
              </a:solidFill>
            </a:endParaRPr>
          </a:p>
          <a:p>
            <a:pPr indent="0" lvl="0" marL="457200" rtl="0" algn="l">
              <a:spcBef>
                <a:spcPts val="0"/>
              </a:spcBef>
              <a:spcAft>
                <a:spcPts val="0"/>
              </a:spcAft>
              <a:buNone/>
            </a:pPr>
            <a:r>
              <a:t/>
            </a:r>
            <a:endParaRPr sz="15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9"/>
          <p:cNvSpPr txBox="1"/>
          <p:nvPr>
            <p:ph type="title"/>
          </p:nvPr>
        </p:nvSpPr>
        <p:spPr>
          <a:xfrm>
            <a:off x="676825" y="1468950"/>
            <a:ext cx="3045900" cy="11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t>Final </a:t>
            </a:r>
            <a:endParaRPr sz="4500"/>
          </a:p>
          <a:p>
            <a:pPr indent="0" lvl="0" marL="0" rtl="0" algn="l">
              <a:spcBef>
                <a:spcPts val="0"/>
              </a:spcBef>
              <a:spcAft>
                <a:spcPts val="0"/>
              </a:spcAft>
              <a:buNone/>
            </a:pPr>
            <a:r>
              <a:rPr lang="en" sz="4500"/>
              <a:t>PCBs &amp; Testing</a:t>
            </a:r>
            <a:endParaRPr sz="4500"/>
          </a:p>
        </p:txBody>
      </p:sp>
      <p:pic>
        <p:nvPicPr>
          <p:cNvPr id="427" name="Google Shape;427;p59"/>
          <p:cNvPicPr preferRelativeResize="0"/>
          <p:nvPr/>
        </p:nvPicPr>
        <p:blipFill rotWithShape="1">
          <a:blip r:embed="rId3">
            <a:alphaModFix/>
          </a:blip>
          <a:srcRect b="12757" l="7175" r="0" t="4398"/>
          <a:stretch/>
        </p:blipFill>
        <p:spPr>
          <a:xfrm>
            <a:off x="3516350" y="504025"/>
            <a:ext cx="3368701" cy="4008448"/>
          </a:xfrm>
          <a:prstGeom prst="rect">
            <a:avLst/>
          </a:prstGeom>
          <a:noFill/>
          <a:ln cap="flat" cmpd="sng" w="28575">
            <a:solidFill>
              <a:srgbClr val="595959"/>
            </a:solidFill>
            <a:prstDash val="solid"/>
            <a:round/>
            <a:headEnd len="sm" w="sm" type="none"/>
            <a:tailEnd len="sm" w="sm" type="none"/>
          </a:ln>
        </p:spPr>
      </p:pic>
      <p:sp>
        <p:nvSpPr>
          <p:cNvPr id="428" name="Google Shape;428;p59"/>
          <p:cNvSpPr txBox="1"/>
          <p:nvPr>
            <p:ph idx="4294967295" type="body"/>
          </p:nvPr>
        </p:nvSpPr>
        <p:spPr>
          <a:xfrm>
            <a:off x="3994250" y="4512475"/>
            <a:ext cx="2412900" cy="436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solidFill>
                  <a:schemeClr val="dk1"/>
                </a:solidFill>
              </a:rPr>
              <a:t>Integration of all PCBs</a:t>
            </a:r>
            <a:endParaRPr>
              <a:solidFill>
                <a:schemeClr val="dk1"/>
              </a:solidFill>
            </a:endParaRPr>
          </a:p>
        </p:txBody>
      </p:sp>
      <p:pic>
        <p:nvPicPr>
          <p:cNvPr id="429" name="Google Shape;429;p59"/>
          <p:cNvPicPr preferRelativeResize="0"/>
          <p:nvPr/>
        </p:nvPicPr>
        <p:blipFill>
          <a:blip r:embed="rId4">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0"/>
          <p:cNvSpPr txBox="1"/>
          <p:nvPr>
            <p:ph type="title"/>
          </p:nvPr>
        </p:nvSpPr>
        <p:spPr>
          <a:xfrm>
            <a:off x="2746800" y="355900"/>
            <a:ext cx="36504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u="sng"/>
              <a:t>The Joystick Prototype</a:t>
            </a:r>
            <a:endParaRPr u="sng"/>
          </a:p>
        </p:txBody>
      </p:sp>
      <p:pic>
        <p:nvPicPr>
          <p:cNvPr id="435" name="Google Shape;435;p60"/>
          <p:cNvPicPr preferRelativeResize="0"/>
          <p:nvPr/>
        </p:nvPicPr>
        <p:blipFill rotWithShape="1">
          <a:blip r:embed="rId3">
            <a:alphaModFix/>
          </a:blip>
          <a:srcRect b="0" l="0" r="0" t="4452"/>
          <a:stretch/>
        </p:blipFill>
        <p:spPr>
          <a:xfrm>
            <a:off x="4568950" y="1232225"/>
            <a:ext cx="3486424" cy="3277649"/>
          </a:xfrm>
          <a:prstGeom prst="rect">
            <a:avLst/>
          </a:prstGeom>
          <a:noFill/>
          <a:ln cap="flat" cmpd="sng" w="19050">
            <a:solidFill>
              <a:schemeClr val="dk2"/>
            </a:solidFill>
            <a:prstDash val="solid"/>
            <a:round/>
            <a:headEnd len="sm" w="sm" type="none"/>
            <a:tailEnd len="sm" w="sm" type="none"/>
          </a:ln>
        </p:spPr>
      </p:pic>
      <p:sp>
        <p:nvSpPr>
          <p:cNvPr id="436" name="Google Shape;436;p60"/>
          <p:cNvSpPr txBox="1"/>
          <p:nvPr>
            <p:ph idx="1" type="body"/>
          </p:nvPr>
        </p:nvSpPr>
        <p:spPr>
          <a:xfrm>
            <a:off x="498550" y="1202600"/>
            <a:ext cx="4070400" cy="3336900"/>
          </a:xfrm>
          <a:prstGeom prst="rect">
            <a:avLst/>
          </a:prstGeom>
        </p:spPr>
        <p:txBody>
          <a:bodyPr anchorCtr="0" anchor="t" bIns="91425" lIns="91425" spcFirstLastPara="1" rIns="91425" wrap="square" tIns="91425">
            <a:normAutofit fontScale="25000" lnSpcReduction="20000"/>
          </a:bodyPr>
          <a:lstStyle/>
          <a:p>
            <a:pPr indent="0" lvl="0" marL="0" rtl="0" algn="l">
              <a:spcBef>
                <a:spcPts val="1200"/>
              </a:spcBef>
              <a:spcAft>
                <a:spcPts val="0"/>
              </a:spcAft>
              <a:buClr>
                <a:schemeClr val="dk1"/>
              </a:buClr>
              <a:buSzPts val="275"/>
              <a:buFont typeface="Arial"/>
              <a:buNone/>
            </a:pPr>
            <a:r>
              <a:rPr b="1" lang="en" sz="4800">
                <a:solidFill>
                  <a:schemeClr val="dk1"/>
                </a:solidFill>
              </a:rPr>
              <a:t>Breadboard Setup:</a:t>
            </a:r>
            <a:r>
              <a:rPr lang="en" sz="4800">
                <a:solidFill>
                  <a:schemeClr val="dk1"/>
                </a:solidFill>
              </a:rPr>
              <a:t> Prototype built with two joysticks and three push buttons for testing.</a:t>
            </a:r>
            <a:endParaRPr sz="4800">
              <a:solidFill>
                <a:schemeClr val="dk1"/>
              </a:solidFill>
            </a:endParaRPr>
          </a:p>
          <a:p>
            <a:pPr indent="0" lvl="0" marL="0" rtl="0" algn="l">
              <a:spcBef>
                <a:spcPts val="1200"/>
              </a:spcBef>
              <a:spcAft>
                <a:spcPts val="0"/>
              </a:spcAft>
              <a:buClr>
                <a:schemeClr val="dk1"/>
              </a:buClr>
              <a:buSzPts val="275"/>
              <a:buFont typeface="Arial"/>
              <a:buNone/>
            </a:pPr>
            <a:r>
              <a:rPr b="1" lang="en" sz="4800">
                <a:solidFill>
                  <a:schemeClr val="dk1"/>
                </a:solidFill>
              </a:rPr>
              <a:t>Arduino Leonardo:</a:t>
            </a:r>
            <a:r>
              <a:rPr lang="en" sz="4800">
                <a:solidFill>
                  <a:schemeClr val="dk1"/>
                </a:solidFill>
              </a:rPr>
              <a:t> Reads joystick inputs (A0-A3) and button inputs (D0-D2).</a:t>
            </a:r>
            <a:endParaRPr sz="4800">
              <a:solidFill>
                <a:schemeClr val="dk1"/>
              </a:solidFill>
            </a:endParaRPr>
          </a:p>
          <a:p>
            <a:pPr indent="0" lvl="0" marL="0" rtl="0" algn="l">
              <a:spcBef>
                <a:spcPts val="1200"/>
              </a:spcBef>
              <a:spcAft>
                <a:spcPts val="0"/>
              </a:spcAft>
              <a:buClr>
                <a:schemeClr val="dk1"/>
              </a:buClr>
              <a:buSzPts val="275"/>
              <a:buFont typeface="Arial"/>
              <a:buNone/>
            </a:pPr>
            <a:r>
              <a:rPr b="1" lang="en" sz="4800">
                <a:solidFill>
                  <a:schemeClr val="dk1"/>
                </a:solidFill>
              </a:rPr>
              <a:t>Serial Communication:</a:t>
            </a:r>
            <a:r>
              <a:rPr lang="en" sz="4800">
                <a:solidFill>
                  <a:schemeClr val="dk1"/>
                </a:solidFill>
              </a:rPr>
              <a:t> Sends joystick/button data via USB to a laptop, monitored in Arduino IDE.</a:t>
            </a:r>
            <a:endParaRPr sz="4800">
              <a:solidFill>
                <a:schemeClr val="dk1"/>
              </a:solidFill>
            </a:endParaRPr>
          </a:p>
          <a:p>
            <a:pPr indent="0" lvl="0" marL="0" rtl="0" algn="l">
              <a:spcBef>
                <a:spcPts val="1200"/>
              </a:spcBef>
              <a:spcAft>
                <a:spcPts val="0"/>
              </a:spcAft>
              <a:buClr>
                <a:schemeClr val="dk1"/>
              </a:buClr>
              <a:buSzPts val="275"/>
              <a:buFont typeface="Arial"/>
              <a:buNone/>
            </a:pPr>
            <a:r>
              <a:rPr b="1" lang="en" sz="4800">
                <a:solidFill>
                  <a:schemeClr val="dk1"/>
                </a:solidFill>
              </a:rPr>
              <a:t>Features:</a:t>
            </a:r>
            <a:endParaRPr b="1" sz="4800">
              <a:solidFill>
                <a:schemeClr val="dk1"/>
              </a:solidFill>
            </a:endParaRPr>
          </a:p>
          <a:p>
            <a:pPr indent="-304800" lvl="0" marL="457200" rtl="0" algn="l">
              <a:spcBef>
                <a:spcPts val="1200"/>
              </a:spcBef>
              <a:spcAft>
                <a:spcPts val="0"/>
              </a:spcAft>
              <a:buClr>
                <a:schemeClr val="dk1"/>
              </a:buClr>
              <a:buSzPct val="100000"/>
              <a:buChar char="●"/>
            </a:pPr>
            <a:r>
              <a:rPr b="1" lang="en" sz="4800">
                <a:solidFill>
                  <a:schemeClr val="dk1"/>
                </a:solidFill>
              </a:rPr>
              <a:t>X/Y Control:</a:t>
            </a:r>
            <a:r>
              <a:rPr lang="en" sz="4800">
                <a:solidFill>
                  <a:schemeClr val="dk1"/>
                </a:solidFill>
              </a:rPr>
              <a:t> Joysticks simulate robotic arm movement.</a:t>
            </a:r>
            <a:endParaRPr sz="4800">
              <a:solidFill>
                <a:schemeClr val="dk1"/>
              </a:solidFill>
            </a:endParaRPr>
          </a:p>
          <a:p>
            <a:pPr indent="-304800" lvl="0" marL="457200" rtl="0" algn="l">
              <a:spcBef>
                <a:spcPts val="0"/>
              </a:spcBef>
              <a:spcAft>
                <a:spcPts val="0"/>
              </a:spcAft>
              <a:buClr>
                <a:schemeClr val="dk1"/>
              </a:buClr>
              <a:buSzPct val="100000"/>
              <a:buChar char="●"/>
            </a:pPr>
            <a:r>
              <a:rPr b="1" lang="en" sz="4800">
                <a:solidFill>
                  <a:schemeClr val="dk1"/>
                </a:solidFill>
              </a:rPr>
              <a:t>Button Inputs:</a:t>
            </a:r>
            <a:r>
              <a:rPr lang="en" sz="4800">
                <a:solidFill>
                  <a:schemeClr val="dk1"/>
                </a:solidFill>
              </a:rPr>
              <a:t> E-stop, record/replay, and end-effector control.</a:t>
            </a:r>
            <a:endParaRPr sz="4800">
              <a:solidFill>
                <a:schemeClr val="dk1"/>
              </a:solidFill>
            </a:endParaRPr>
          </a:p>
          <a:p>
            <a:pPr indent="-304800" lvl="0" marL="457200" rtl="0" algn="l">
              <a:spcBef>
                <a:spcPts val="0"/>
              </a:spcBef>
              <a:spcAft>
                <a:spcPts val="0"/>
              </a:spcAft>
              <a:buClr>
                <a:schemeClr val="dk1"/>
              </a:buClr>
              <a:buSzPct val="100000"/>
              <a:buChar char="●"/>
            </a:pPr>
            <a:r>
              <a:rPr b="1" lang="en" sz="4800">
                <a:solidFill>
                  <a:schemeClr val="dk1"/>
                </a:solidFill>
              </a:rPr>
              <a:t>HID Potential:</a:t>
            </a:r>
            <a:r>
              <a:rPr lang="en" sz="4800">
                <a:solidFill>
                  <a:schemeClr val="dk1"/>
                </a:solidFill>
              </a:rPr>
              <a:t> Future HID functionality possible for </a:t>
            </a:r>
            <a:r>
              <a:rPr lang="en" sz="4800">
                <a:solidFill>
                  <a:schemeClr val="dk1"/>
                </a:solidFill>
              </a:rPr>
              <a:t>joystick</a:t>
            </a:r>
            <a:r>
              <a:rPr lang="en" sz="4800">
                <a:solidFill>
                  <a:schemeClr val="dk1"/>
                </a:solidFill>
              </a:rPr>
              <a:t> emulation.</a:t>
            </a:r>
            <a:endParaRPr sz="4800">
              <a:solidFill>
                <a:schemeClr val="dk1"/>
              </a:solidFill>
            </a:endParaRPr>
          </a:p>
          <a:p>
            <a:pPr indent="0" lvl="0" marL="0" rtl="0" algn="l">
              <a:spcBef>
                <a:spcPts val="1200"/>
              </a:spcBef>
              <a:spcAft>
                <a:spcPts val="0"/>
              </a:spcAft>
              <a:buClr>
                <a:schemeClr val="dk1"/>
              </a:buClr>
              <a:buSzPts val="275"/>
              <a:buFont typeface="Arial"/>
              <a:buNone/>
            </a:pPr>
            <a:r>
              <a:rPr b="1" lang="en" sz="4800">
                <a:solidFill>
                  <a:schemeClr val="dk1"/>
                </a:solidFill>
              </a:rPr>
              <a:t>Testing Setup:</a:t>
            </a:r>
            <a:r>
              <a:rPr lang="en" sz="4800">
                <a:solidFill>
                  <a:schemeClr val="dk1"/>
                </a:solidFill>
              </a:rPr>
              <a:t> Connected via micro-USB to laptop for validation and data accuracy.</a:t>
            </a:r>
            <a:endParaRPr sz="4800">
              <a:solidFill>
                <a:schemeClr val="dk1"/>
              </a:solidFill>
            </a:endParaRPr>
          </a:p>
          <a:p>
            <a:pPr indent="0" lvl="0" marL="0" rtl="0" algn="l">
              <a:spcBef>
                <a:spcPts val="1200"/>
              </a:spcBef>
              <a:spcAft>
                <a:spcPts val="0"/>
              </a:spcAft>
              <a:buNone/>
            </a:pPr>
            <a:r>
              <a:t/>
            </a:r>
            <a:endParaRPr b="1" sz="4000">
              <a:solidFill>
                <a:schemeClr val="dk1"/>
              </a:solidFill>
            </a:endParaRPr>
          </a:p>
          <a:p>
            <a:pPr indent="0" lvl="0" marL="0" rtl="0" algn="l">
              <a:spcBef>
                <a:spcPts val="1200"/>
              </a:spcBef>
              <a:spcAft>
                <a:spcPts val="1200"/>
              </a:spcAft>
              <a:buNone/>
            </a:pPr>
            <a:r>
              <a:t/>
            </a:r>
            <a:endParaRPr sz="1100">
              <a:solidFill>
                <a:schemeClr val="dk1"/>
              </a:solidFill>
            </a:endParaRPr>
          </a:p>
        </p:txBody>
      </p:sp>
      <p:pic>
        <p:nvPicPr>
          <p:cNvPr id="437" name="Google Shape;437;p60"/>
          <p:cNvPicPr preferRelativeResize="0"/>
          <p:nvPr/>
        </p:nvPicPr>
        <p:blipFill>
          <a:blip r:embed="rId4">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438" name="Google Shape;438;p60"/>
          <p:cNvSpPr txBox="1"/>
          <p:nvPr/>
        </p:nvSpPr>
        <p:spPr>
          <a:xfrm>
            <a:off x="4684200" y="4539500"/>
            <a:ext cx="32559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Joystick Breadboard Prototype</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1"/>
          <p:cNvSpPr txBox="1"/>
          <p:nvPr>
            <p:ph type="title"/>
          </p:nvPr>
        </p:nvSpPr>
        <p:spPr>
          <a:xfrm>
            <a:off x="311700" y="1181075"/>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u="sng"/>
              <a:t>The Joystick PCB Schematic</a:t>
            </a:r>
            <a:endParaRPr u="sng"/>
          </a:p>
        </p:txBody>
      </p:sp>
      <p:sp>
        <p:nvSpPr>
          <p:cNvPr id="444" name="Google Shape;444;p61"/>
          <p:cNvSpPr txBox="1"/>
          <p:nvPr>
            <p:ph idx="1" type="body"/>
          </p:nvPr>
        </p:nvSpPr>
        <p:spPr>
          <a:xfrm>
            <a:off x="106500" y="1875225"/>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000000"/>
              </a:buClr>
              <a:buSzPts val="1200"/>
              <a:buChar char="●"/>
            </a:pPr>
            <a:r>
              <a:rPr b="1" lang="en">
                <a:solidFill>
                  <a:srgbClr val="000000"/>
                </a:solidFill>
              </a:rPr>
              <a:t>ATmega32U4-based</a:t>
            </a:r>
            <a:r>
              <a:rPr lang="en">
                <a:solidFill>
                  <a:srgbClr val="000000"/>
                </a:solidFill>
              </a:rPr>
              <a:t> joystick controller PCB design.</a:t>
            </a:r>
            <a:endParaRPr>
              <a:solidFill>
                <a:srgbClr val="000000"/>
              </a:solidFill>
            </a:endParaRPr>
          </a:p>
          <a:p>
            <a:pPr indent="-304800" lvl="0" marL="457200" rtl="0" algn="l">
              <a:spcBef>
                <a:spcPts val="0"/>
              </a:spcBef>
              <a:spcAft>
                <a:spcPts val="0"/>
              </a:spcAft>
              <a:buClr>
                <a:srgbClr val="000000"/>
              </a:buClr>
              <a:buSzPts val="1200"/>
              <a:buChar char="●"/>
            </a:pPr>
            <a:r>
              <a:rPr b="1" lang="en">
                <a:solidFill>
                  <a:srgbClr val="000000"/>
                </a:solidFill>
              </a:rPr>
              <a:t>Micro USB</a:t>
            </a:r>
            <a:r>
              <a:rPr lang="en">
                <a:solidFill>
                  <a:srgbClr val="000000"/>
                </a:solidFill>
              </a:rPr>
              <a:t> connectivity for data transfer and power.</a:t>
            </a:r>
            <a:endParaRPr>
              <a:solidFill>
                <a:srgbClr val="000000"/>
              </a:solidFill>
            </a:endParaRPr>
          </a:p>
          <a:p>
            <a:pPr indent="-304800" lvl="0" marL="457200" rtl="0" algn="l">
              <a:spcBef>
                <a:spcPts val="0"/>
              </a:spcBef>
              <a:spcAft>
                <a:spcPts val="0"/>
              </a:spcAft>
              <a:buClr>
                <a:srgbClr val="000000"/>
              </a:buClr>
              <a:buSzPts val="1200"/>
              <a:buChar char="●"/>
            </a:pPr>
            <a:r>
              <a:rPr b="1" lang="en">
                <a:solidFill>
                  <a:srgbClr val="000000"/>
                </a:solidFill>
              </a:rPr>
              <a:t>Decoupling capacitors</a:t>
            </a:r>
            <a:r>
              <a:rPr lang="en">
                <a:solidFill>
                  <a:srgbClr val="000000"/>
                </a:solidFill>
              </a:rPr>
              <a:t> and </a:t>
            </a:r>
            <a:r>
              <a:rPr b="1" lang="en">
                <a:solidFill>
                  <a:srgbClr val="000000"/>
                </a:solidFill>
              </a:rPr>
              <a:t>external crystal oscillator</a:t>
            </a:r>
            <a:r>
              <a:rPr lang="en">
                <a:solidFill>
                  <a:srgbClr val="000000"/>
                </a:solidFill>
              </a:rPr>
              <a:t> for stable MCU operation.</a:t>
            </a:r>
            <a:endParaRPr>
              <a:solidFill>
                <a:srgbClr val="000000"/>
              </a:solidFill>
            </a:endParaRPr>
          </a:p>
          <a:p>
            <a:pPr indent="-304800" lvl="0" marL="457200" rtl="0" algn="l">
              <a:spcBef>
                <a:spcPts val="0"/>
              </a:spcBef>
              <a:spcAft>
                <a:spcPts val="0"/>
              </a:spcAft>
              <a:buClr>
                <a:srgbClr val="000000"/>
              </a:buClr>
              <a:buSzPts val="1200"/>
              <a:buChar char="●"/>
            </a:pPr>
            <a:r>
              <a:rPr b="1" lang="en">
                <a:solidFill>
                  <a:srgbClr val="000000"/>
                </a:solidFill>
              </a:rPr>
              <a:t>I</a:t>
            </a:r>
            <a:r>
              <a:rPr b="1" lang="en">
                <a:solidFill>
                  <a:srgbClr val="000000"/>
                </a:solidFill>
              </a:rPr>
              <a:t>mplements multiple input </a:t>
            </a:r>
            <a:r>
              <a:rPr lang="en">
                <a:solidFill>
                  <a:srgbClr val="000000"/>
                </a:solidFill>
              </a:rPr>
              <a:t>buttons and joystick connections.</a:t>
            </a:r>
            <a:endParaRPr>
              <a:solidFill>
                <a:srgbClr val="000000"/>
              </a:solidFill>
            </a:endParaRPr>
          </a:p>
          <a:p>
            <a:pPr indent="-304800" lvl="0" marL="457200" rtl="0" algn="l">
              <a:spcBef>
                <a:spcPts val="0"/>
              </a:spcBef>
              <a:spcAft>
                <a:spcPts val="0"/>
              </a:spcAft>
              <a:buClr>
                <a:srgbClr val="000000"/>
              </a:buClr>
              <a:buSzPts val="1200"/>
              <a:buChar char="●"/>
            </a:pPr>
            <a:r>
              <a:rPr b="1" lang="en">
                <a:solidFill>
                  <a:srgbClr val="000000"/>
                </a:solidFill>
              </a:rPr>
              <a:t>Power LED and GPIO LED</a:t>
            </a:r>
            <a:r>
              <a:rPr lang="en">
                <a:solidFill>
                  <a:srgbClr val="000000"/>
                </a:solidFill>
              </a:rPr>
              <a:t> for status indication.</a:t>
            </a:r>
            <a:endParaRPr>
              <a:solidFill>
                <a:srgbClr val="000000"/>
              </a:solidFill>
            </a:endParaRPr>
          </a:p>
        </p:txBody>
      </p:sp>
      <p:pic>
        <p:nvPicPr>
          <p:cNvPr id="445" name="Google Shape;445;p61"/>
          <p:cNvPicPr preferRelativeResize="0"/>
          <p:nvPr/>
        </p:nvPicPr>
        <p:blipFill rotWithShape="1">
          <a:blip r:embed="rId3">
            <a:alphaModFix/>
          </a:blip>
          <a:srcRect b="4452" l="0" r="0" t="0"/>
          <a:stretch/>
        </p:blipFill>
        <p:spPr>
          <a:xfrm>
            <a:off x="2821725" y="331725"/>
            <a:ext cx="4995299" cy="4205476"/>
          </a:xfrm>
          <a:prstGeom prst="rect">
            <a:avLst/>
          </a:prstGeom>
          <a:noFill/>
          <a:ln cap="flat" cmpd="sng" w="19050">
            <a:solidFill>
              <a:schemeClr val="dk2"/>
            </a:solidFill>
            <a:prstDash val="solid"/>
            <a:round/>
            <a:headEnd len="sm" w="sm" type="none"/>
            <a:tailEnd len="sm" w="sm" type="none"/>
          </a:ln>
        </p:spPr>
      </p:pic>
      <p:pic>
        <p:nvPicPr>
          <p:cNvPr id="446" name="Google Shape;446;p61"/>
          <p:cNvPicPr preferRelativeResize="0"/>
          <p:nvPr/>
        </p:nvPicPr>
        <p:blipFill>
          <a:blip r:embed="rId4">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447" name="Google Shape;447;p61"/>
          <p:cNvSpPr txBox="1"/>
          <p:nvPr/>
        </p:nvSpPr>
        <p:spPr>
          <a:xfrm>
            <a:off x="3691425" y="4537200"/>
            <a:ext cx="32559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Joystick PCB Schematic Overview</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1682125" y="452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The Solution </a:t>
            </a:r>
            <a:r>
              <a:rPr b="1" lang="en" u="sng"/>
              <a:t>Without Compromise?</a:t>
            </a:r>
            <a:endParaRPr b="1" u="sng"/>
          </a:p>
        </p:txBody>
      </p:sp>
      <p:sp>
        <p:nvSpPr>
          <p:cNvPr id="98" name="Google Shape;98;p17"/>
          <p:cNvSpPr txBox="1"/>
          <p:nvPr>
            <p:ph idx="1" type="body"/>
          </p:nvPr>
        </p:nvSpPr>
        <p:spPr>
          <a:xfrm>
            <a:off x="311700" y="1152475"/>
            <a:ext cx="8520600" cy="38937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0"/>
              </a:spcAft>
              <a:buNone/>
            </a:pPr>
            <a:r>
              <a:rPr lang="en" sz="1842">
                <a:solidFill>
                  <a:srgbClr val="0D0D0D"/>
                </a:solidFill>
              </a:rPr>
              <a:t>These shortcuts that most other designs take include :</a:t>
            </a:r>
            <a:endParaRPr sz="1842">
              <a:solidFill>
                <a:srgbClr val="0D0D0D"/>
              </a:solidFill>
            </a:endParaRPr>
          </a:p>
          <a:p>
            <a:pPr indent="-345621" lvl="0" marL="457200" rtl="0" algn="l">
              <a:lnSpc>
                <a:spcPct val="95000"/>
              </a:lnSpc>
              <a:spcBef>
                <a:spcPts val="1200"/>
              </a:spcBef>
              <a:spcAft>
                <a:spcPts val="0"/>
              </a:spcAft>
              <a:buClr>
                <a:srgbClr val="0D0D0D"/>
              </a:buClr>
              <a:buSzPts val="1843"/>
              <a:buChar char="●"/>
            </a:pPr>
            <a:r>
              <a:rPr lang="en" sz="1842">
                <a:solidFill>
                  <a:srgbClr val="0D0D0D"/>
                </a:solidFill>
              </a:rPr>
              <a:t>Using Brushed DC Servos</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Low accuracy and precision </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No velocity control</a:t>
            </a:r>
            <a:br>
              <a:rPr lang="en" sz="1842">
                <a:solidFill>
                  <a:srgbClr val="0D0D0D"/>
                </a:solidFill>
              </a:rPr>
            </a:br>
            <a:endParaRPr sz="1842">
              <a:solidFill>
                <a:srgbClr val="0D0D0D"/>
              </a:solidFill>
            </a:endParaRPr>
          </a:p>
          <a:p>
            <a:pPr indent="-345621" lvl="0" marL="457200" rtl="0" algn="l">
              <a:lnSpc>
                <a:spcPct val="95000"/>
              </a:lnSpc>
              <a:spcBef>
                <a:spcPts val="0"/>
              </a:spcBef>
              <a:spcAft>
                <a:spcPts val="0"/>
              </a:spcAft>
              <a:buClr>
                <a:srgbClr val="0D0D0D"/>
              </a:buClr>
              <a:buSzPts val="1843"/>
              <a:buChar char="●"/>
            </a:pPr>
            <a:r>
              <a:rPr lang="en" sz="1842">
                <a:solidFill>
                  <a:srgbClr val="0D0D0D"/>
                </a:solidFill>
              </a:rPr>
              <a:t>Using High Gear Reductions</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No backdrivability </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Higher Cost</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More Points of failure </a:t>
            </a:r>
            <a:endParaRPr sz="1842">
              <a:solidFill>
                <a:srgbClr val="0D0D0D"/>
              </a:solidFill>
            </a:endParaRPr>
          </a:p>
          <a:p>
            <a:pPr indent="-345621" lvl="1" marL="1371600" rtl="0" algn="l">
              <a:lnSpc>
                <a:spcPct val="95000"/>
              </a:lnSpc>
              <a:spcBef>
                <a:spcPts val="0"/>
              </a:spcBef>
              <a:spcAft>
                <a:spcPts val="0"/>
              </a:spcAft>
              <a:buClr>
                <a:srgbClr val="0D0D0D"/>
              </a:buClr>
              <a:buSzPts val="1843"/>
              <a:buChar char="○"/>
            </a:pPr>
            <a:r>
              <a:rPr lang="en" sz="1842">
                <a:solidFill>
                  <a:srgbClr val="0D0D0D"/>
                </a:solidFill>
              </a:rPr>
              <a:t>Wears over time</a:t>
            </a:r>
            <a:endParaRPr sz="1842">
              <a:solidFill>
                <a:srgbClr val="0D0D0D"/>
              </a:solidFill>
            </a:endParaRPr>
          </a:p>
          <a:p>
            <a:pPr indent="0" lvl="0" marL="0" rtl="0" algn="l">
              <a:lnSpc>
                <a:spcPct val="95000"/>
              </a:lnSpc>
              <a:spcBef>
                <a:spcPts val="1200"/>
              </a:spcBef>
              <a:spcAft>
                <a:spcPts val="0"/>
              </a:spcAft>
              <a:buNone/>
            </a:pPr>
            <a:br>
              <a:rPr lang="en" sz="1700">
                <a:solidFill>
                  <a:srgbClr val="0D0D0D"/>
                </a:solidFill>
              </a:rPr>
            </a:br>
            <a:endParaRPr sz="1700">
              <a:solidFill>
                <a:srgbClr val="0D0D0D"/>
              </a:solidFill>
            </a:endParaRPr>
          </a:p>
          <a:p>
            <a:pPr indent="0" lvl="0" marL="0" rtl="0" algn="l">
              <a:spcBef>
                <a:spcPts val="1400"/>
              </a:spcBef>
              <a:spcAft>
                <a:spcPts val="0"/>
              </a:spcAft>
              <a:buNone/>
            </a:pPr>
            <a:r>
              <a:t/>
            </a:r>
            <a:endParaRPr sz="1100">
              <a:solidFill>
                <a:schemeClr val="dk1"/>
              </a:solidFill>
            </a:endParaRPr>
          </a:p>
          <a:p>
            <a:pPr indent="0" lvl="0" marL="0" rtl="0" algn="l">
              <a:lnSpc>
                <a:spcPct val="95000"/>
              </a:lnSpc>
              <a:spcBef>
                <a:spcPts val="400"/>
              </a:spcBef>
              <a:spcAft>
                <a:spcPts val="1200"/>
              </a:spcAft>
              <a:buNone/>
            </a:pPr>
            <a:r>
              <a:t/>
            </a:r>
            <a:endParaRPr sz="1700">
              <a:solidFill>
                <a:srgbClr val="0D0D0D"/>
              </a:solidFill>
            </a:endParaRPr>
          </a:p>
        </p:txBody>
      </p:sp>
      <p:pic>
        <p:nvPicPr>
          <p:cNvPr id="99" name="Google Shape;99;p17"/>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2"/>
          <p:cNvSpPr txBox="1"/>
          <p:nvPr>
            <p:ph type="title"/>
          </p:nvPr>
        </p:nvSpPr>
        <p:spPr>
          <a:xfrm>
            <a:off x="1056975" y="610325"/>
            <a:ext cx="2407800" cy="1080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u="sng"/>
              <a:t>The Joystick PCB Electronic Design</a:t>
            </a:r>
            <a:endParaRPr u="sng"/>
          </a:p>
        </p:txBody>
      </p:sp>
      <p:sp>
        <p:nvSpPr>
          <p:cNvPr id="453" name="Google Shape;453;p62"/>
          <p:cNvSpPr txBox="1"/>
          <p:nvPr>
            <p:ph idx="1" type="body"/>
          </p:nvPr>
        </p:nvSpPr>
        <p:spPr>
          <a:xfrm>
            <a:off x="406250" y="1608475"/>
            <a:ext cx="3291300" cy="36873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chemeClr val="dk1"/>
              </a:buClr>
              <a:buSzPts val="1200"/>
              <a:buChar char="●"/>
            </a:pPr>
            <a:r>
              <a:rPr b="1" lang="en">
                <a:solidFill>
                  <a:schemeClr val="dk1"/>
                </a:solidFill>
              </a:rPr>
              <a:t>Decoupling capacitors</a:t>
            </a:r>
            <a:r>
              <a:rPr lang="en">
                <a:solidFill>
                  <a:schemeClr val="dk1"/>
                </a:solidFill>
              </a:rPr>
              <a:t> are placed close to the MCU to ensure stable power delivery and noise reduction.</a:t>
            </a:r>
            <a:endParaRPr>
              <a:solidFill>
                <a:schemeClr val="dk1"/>
              </a:solidFill>
            </a:endParaRPr>
          </a:p>
          <a:p>
            <a:pPr indent="-304800" lvl="0" marL="457200" rtl="0" algn="l">
              <a:spcBef>
                <a:spcPts val="0"/>
              </a:spcBef>
              <a:spcAft>
                <a:spcPts val="0"/>
              </a:spcAft>
              <a:buClr>
                <a:schemeClr val="dk1"/>
              </a:buClr>
              <a:buSzPts val="1200"/>
              <a:buChar char="●"/>
            </a:pPr>
            <a:r>
              <a:rPr b="1" lang="en">
                <a:solidFill>
                  <a:schemeClr val="dk1"/>
                </a:solidFill>
              </a:rPr>
              <a:t>External oscillator</a:t>
            </a:r>
            <a:r>
              <a:rPr lang="en">
                <a:solidFill>
                  <a:schemeClr val="dk1"/>
                </a:solidFill>
              </a:rPr>
              <a:t> near the MCU for accurate clock timing and reliability.</a:t>
            </a:r>
            <a:endParaRPr>
              <a:solidFill>
                <a:schemeClr val="dk1"/>
              </a:solidFill>
            </a:endParaRPr>
          </a:p>
          <a:p>
            <a:pPr indent="-304800" lvl="0" marL="457200" rtl="0" algn="l">
              <a:spcBef>
                <a:spcPts val="0"/>
              </a:spcBef>
              <a:spcAft>
                <a:spcPts val="0"/>
              </a:spcAft>
              <a:buClr>
                <a:schemeClr val="dk1"/>
              </a:buClr>
              <a:buSzPts val="1200"/>
              <a:buChar char="●"/>
            </a:pPr>
            <a:r>
              <a:rPr b="1" lang="en">
                <a:solidFill>
                  <a:schemeClr val="dk1"/>
                </a:solidFill>
              </a:rPr>
              <a:t>Reasonable spacing and thickness </a:t>
            </a:r>
            <a:r>
              <a:rPr lang="en">
                <a:solidFill>
                  <a:schemeClr val="dk1"/>
                </a:solidFill>
              </a:rPr>
              <a:t>of traces to ensure signal integrity.</a:t>
            </a:r>
            <a:endParaRPr>
              <a:solidFill>
                <a:schemeClr val="dk1"/>
              </a:solidFill>
            </a:endParaRPr>
          </a:p>
          <a:p>
            <a:pPr indent="-304800" lvl="0" marL="457200" rtl="0" algn="l">
              <a:spcBef>
                <a:spcPts val="0"/>
              </a:spcBef>
              <a:spcAft>
                <a:spcPts val="0"/>
              </a:spcAft>
              <a:buClr>
                <a:schemeClr val="dk1"/>
              </a:buClr>
              <a:buSzPts val="1200"/>
              <a:buChar char="●"/>
            </a:pPr>
            <a:r>
              <a:rPr b="1" lang="en">
                <a:solidFill>
                  <a:schemeClr val="dk1"/>
                </a:solidFill>
              </a:rPr>
              <a:t>Ground pour</a:t>
            </a:r>
            <a:r>
              <a:rPr lang="en">
                <a:solidFill>
                  <a:schemeClr val="dk1"/>
                </a:solidFill>
              </a:rPr>
              <a:t> applied on both layers for improved EMI protection and overall stability.</a:t>
            </a:r>
            <a:endParaRPr>
              <a:solidFill>
                <a:schemeClr val="dk1"/>
              </a:solidFill>
            </a:endParaRPr>
          </a:p>
          <a:p>
            <a:pPr indent="-304800" lvl="0" marL="457200" rtl="0" algn="l">
              <a:spcBef>
                <a:spcPts val="0"/>
              </a:spcBef>
              <a:spcAft>
                <a:spcPts val="0"/>
              </a:spcAft>
              <a:buClr>
                <a:schemeClr val="dk1"/>
              </a:buClr>
              <a:buSzPts val="1200"/>
              <a:buChar char="●"/>
            </a:pPr>
            <a:r>
              <a:rPr b="1" lang="en">
                <a:solidFill>
                  <a:schemeClr val="dk1"/>
                </a:solidFill>
              </a:rPr>
              <a:t>3D model</a:t>
            </a:r>
            <a:r>
              <a:rPr lang="en">
                <a:solidFill>
                  <a:schemeClr val="dk1"/>
                </a:solidFill>
              </a:rPr>
              <a:t> shows precise component placement and practical mounting hole locations for easy integration.</a:t>
            </a:r>
            <a:endParaRPr>
              <a:solidFill>
                <a:schemeClr val="dk1"/>
              </a:solidFill>
            </a:endParaRPr>
          </a:p>
        </p:txBody>
      </p:sp>
      <p:pic>
        <p:nvPicPr>
          <p:cNvPr id="454" name="Google Shape;454;p62"/>
          <p:cNvPicPr preferRelativeResize="0"/>
          <p:nvPr/>
        </p:nvPicPr>
        <p:blipFill>
          <a:blip r:embed="rId3">
            <a:alphaModFix/>
          </a:blip>
          <a:stretch>
            <a:fillRect/>
          </a:stretch>
        </p:blipFill>
        <p:spPr>
          <a:xfrm>
            <a:off x="3697550" y="186542"/>
            <a:ext cx="3864377" cy="2293908"/>
          </a:xfrm>
          <a:prstGeom prst="rect">
            <a:avLst/>
          </a:prstGeom>
          <a:noFill/>
          <a:ln cap="flat" cmpd="sng" w="19050">
            <a:solidFill>
              <a:schemeClr val="dk2"/>
            </a:solidFill>
            <a:prstDash val="solid"/>
            <a:round/>
            <a:headEnd len="sm" w="sm" type="none"/>
            <a:tailEnd len="sm" w="sm" type="none"/>
          </a:ln>
        </p:spPr>
      </p:pic>
      <p:pic>
        <p:nvPicPr>
          <p:cNvPr id="455" name="Google Shape;455;p62"/>
          <p:cNvPicPr preferRelativeResize="0"/>
          <p:nvPr/>
        </p:nvPicPr>
        <p:blipFill rotWithShape="1">
          <a:blip r:embed="rId4">
            <a:alphaModFix/>
          </a:blip>
          <a:srcRect b="1503" l="728" r="797" t="1503"/>
          <a:stretch/>
        </p:blipFill>
        <p:spPr>
          <a:xfrm>
            <a:off x="3664431" y="2590900"/>
            <a:ext cx="3930600" cy="2293800"/>
          </a:xfrm>
          <a:prstGeom prst="octagon">
            <a:avLst>
              <a:gd fmla="val 9747" name="adj"/>
            </a:avLst>
          </a:prstGeom>
          <a:noFill/>
          <a:ln cap="flat" cmpd="sng" w="19050">
            <a:solidFill>
              <a:schemeClr val="dk2"/>
            </a:solidFill>
            <a:prstDash val="solid"/>
            <a:round/>
            <a:headEnd len="sm" w="sm" type="none"/>
            <a:tailEnd len="sm" w="sm" type="none"/>
          </a:ln>
        </p:spPr>
      </p:pic>
      <p:pic>
        <p:nvPicPr>
          <p:cNvPr id="456" name="Google Shape;456;p62"/>
          <p:cNvPicPr preferRelativeResize="0"/>
          <p:nvPr/>
        </p:nvPicPr>
        <p:blipFill>
          <a:blip r:embed="rId5">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sp>
        <p:nvSpPr>
          <p:cNvPr id="457" name="Google Shape;457;p62"/>
          <p:cNvSpPr txBox="1"/>
          <p:nvPr/>
        </p:nvSpPr>
        <p:spPr>
          <a:xfrm>
            <a:off x="7608225" y="1608463"/>
            <a:ext cx="12366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Joystick PCB Electronic Design</a:t>
            </a:r>
            <a:endParaRPr>
              <a:solidFill>
                <a:schemeClr val="dk1"/>
              </a:solidFill>
            </a:endParaRPr>
          </a:p>
        </p:txBody>
      </p:sp>
      <p:sp>
        <p:nvSpPr>
          <p:cNvPr id="458" name="Google Shape;458;p62"/>
          <p:cNvSpPr txBox="1"/>
          <p:nvPr/>
        </p:nvSpPr>
        <p:spPr>
          <a:xfrm>
            <a:off x="7682475" y="3322150"/>
            <a:ext cx="1088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Joystick PCB 3D Top View</a:t>
            </a:r>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3"/>
          <p:cNvSpPr txBox="1"/>
          <p:nvPr>
            <p:ph type="title"/>
          </p:nvPr>
        </p:nvSpPr>
        <p:spPr>
          <a:xfrm>
            <a:off x="931425" y="752375"/>
            <a:ext cx="6500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Joystick PCB </a:t>
            </a:r>
            <a:r>
              <a:rPr lang="en" u="sng"/>
              <a:t>Testing</a:t>
            </a:r>
            <a:endParaRPr u="sng"/>
          </a:p>
        </p:txBody>
      </p:sp>
      <p:sp>
        <p:nvSpPr>
          <p:cNvPr id="464" name="Google Shape;464;p63"/>
          <p:cNvSpPr txBox="1"/>
          <p:nvPr/>
        </p:nvSpPr>
        <p:spPr>
          <a:xfrm>
            <a:off x="423450" y="1198075"/>
            <a:ext cx="4420500" cy="36768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1200"/>
              </a:spcBef>
              <a:spcAft>
                <a:spcPts val="0"/>
              </a:spcAft>
              <a:buClr>
                <a:schemeClr val="dk1"/>
              </a:buClr>
              <a:buSzPts val="1300"/>
              <a:buChar char="●"/>
            </a:pPr>
            <a:r>
              <a:rPr b="1" lang="en" sz="1200">
                <a:solidFill>
                  <a:schemeClr val="dk1"/>
                </a:solidFill>
              </a:rPr>
              <a:t>PCB Delivered:</a:t>
            </a:r>
            <a:r>
              <a:rPr lang="en" sz="1200">
                <a:solidFill>
                  <a:schemeClr val="dk1"/>
                </a:solidFill>
              </a:rPr>
              <a:t> The ATmega32U4-based joystick controller PCB arrived.</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 sz="1200">
                <a:solidFill>
                  <a:schemeClr val="dk1"/>
                </a:solidFill>
              </a:rPr>
              <a:t>Bootloader Installed:</a:t>
            </a:r>
            <a:r>
              <a:rPr lang="en" sz="1200">
                <a:solidFill>
                  <a:schemeClr val="dk1"/>
                </a:solidFill>
              </a:rPr>
              <a:t> Successfully burned the bootloader via ICSP, enabling Arduino IDE support.</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 sz="1200">
                <a:solidFill>
                  <a:schemeClr val="dk1"/>
                </a:solidFill>
              </a:rPr>
              <a:t>USB Functionality:</a:t>
            </a:r>
            <a:r>
              <a:rPr lang="en" sz="1200">
                <a:solidFill>
                  <a:schemeClr val="dk1"/>
                </a:solidFill>
              </a:rPr>
              <a:t> microUSB is handling both data and power, with HID functionality fully working.</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 sz="1200">
                <a:solidFill>
                  <a:schemeClr val="dk1"/>
                </a:solidFill>
              </a:rPr>
              <a:t>Prototype Testing:</a:t>
            </a:r>
            <a:r>
              <a:rPr lang="en" sz="1200">
                <a:solidFill>
                  <a:schemeClr val="dk1"/>
                </a:solidFill>
              </a:rPr>
              <a:t> Joystick and button outputs are now verified through HID functionality.</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Difficulty Overcome:</a:t>
            </a:r>
            <a:r>
              <a:rPr lang="en" sz="1200">
                <a:solidFill>
                  <a:schemeClr val="dk1"/>
                </a:solidFill>
              </a:rPr>
              <a:t> Faced challenges finding the correct method to burn the bootloader due to conflicting online information but found success after some trial and error.</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 sz="1200">
                <a:solidFill>
                  <a:schemeClr val="dk1"/>
                </a:solidFill>
              </a:rPr>
              <a:t>Final Integration:</a:t>
            </a:r>
            <a:r>
              <a:rPr lang="en" sz="1200">
                <a:solidFill>
                  <a:schemeClr val="dk1"/>
                </a:solidFill>
              </a:rPr>
              <a:t> In the conclusion of our project the joystick PCB will connect to the Raspi and </a:t>
            </a:r>
            <a:r>
              <a:rPr lang="en" sz="1200">
                <a:solidFill>
                  <a:schemeClr val="dk1"/>
                </a:solidFill>
              </a:rPr>
              <a:t>control</a:t>
            </a:r>
            <a:r>
              <a:rPr lang="en" sz="1200">
                <a:solidFill>
                  <a:schemeClr val="dk1"/>
                </a:solidFill>
              </a:rPr>
              <a:t> the motors.</a:t>
            </a:r>
            <a:endParaRPr b="1" sz="1300">
              <a:solidFill>
                <a:schemeClr val="dk1"/>
              </a:solidFill>
            </a:endParaRPr>
          </a:p>
        </p:txBody>
      </p:sp>
      <p:pic>
        <p:nvPicPr>
          <p:cNvPr id="465" name="Google Shape;465;p63"/>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pic>
        <p:nvPicPr>
          <p:cNvPr id="466" name="Google Shape;466;p63"/>
          <p:cNvPicPr preferRelativeResize="0"/>
          <p:nvPr/>
        </p:nvPicPr>
        <p:blipFill rotWithShape="1">
          <a:blip r:embed="rId4">
            <a:alphaModFix/>
          </a:blip>
          <a:srcRect b="0" l="6280" r="5884" t="5114"/>
          <a:stretch/>
        </p:blipFill>
        <p:spPr>
          <a:xfrm>
            <a:off x="4843950" y="1963900"/>
            <a:ext cx="3792901" cy="2306554"/>
          </a:xfrm>
          <a:prstGeom prst="rect">
            <a:avLst/>
          </a:prstGeom>
          <a:noFill/>
          <a:ln cap="flat" cmpd="sng" w="19050">
            <a:solidFill>
              <a:schemeClr val="dk2"/>
            </a:solidFill>
            <a:prstDash val="solid"/>
            <a:round/>
            <a:headEnd len="sm" w="sm" type="none"/>
            <a:tailEnd len="sm" w="sm" type="none"/>
          </a:ln>
        </p:spPr>
      </p:pic>
      <p:sp>
        <p:nvSpPr>
          <p:cNvPr id="467" name="Google Shape;467;p63"/>
          <p:cNvSpPr txBox="1"/>
          <p:nvPr/>
        </p:nvSpPr>
        <p:spPr>
          <a:xfrm>
            <a:off x="5240400" y="4197225"/>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Joystick PCB HID Functionality Verification</a:t>
            </a:r>
            <a:endParaRPr>
              <a:solidFill>
                <a:schemeClr val="dk1"/>
              </a:solidFill>
            </a:endParaRPr>
          </a:p>
        </p:txBody>
      </p:sp>
      <p:pic>
        <p:nvPicPr>
          <p:cNvPr id="468" name="Google Shape;468;p63"/>
          <p:cNvPicPr preferRelativeResize="0"/>
          <p:nvPr/>
        </p:nvPicPr>
        <p:blipFill rotWithShape="1">
          <a:blip r:embed="rId5">
            <a:alphaModFix/>
          </a:blip>
          <a:srcRect b="11882" l="19116" r="23987" t="11158"/>
          <a:stretch/>
        </p:blipFill>
        <p:spPr>
          <a:xfrm rot="-5400000">
            <a:off x="5498550" y="-320400"/>
            <a:ext cx="1629700" cy="29389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4"/>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Communication Bus</a:t>
            </a:r>
            <a:r>
              <a:rPr lang="en" u="sng"/>
              <a:t>:</a:t>
            </a:r>
            <a:r>
              <a:rPr lang="en"/>
              <a:t> CAN PCBs</a:t>
            </a:r>
            <a:r>
              <a:rPr lang="en" u="sng"/>
              <a:t> </a:t>
            </a:r>
            <a:endParaRPr i="1"/>
          </a:p>
        </p:txBody>
      </p:sp>
      <p:sp>
        <p:nvSpPr>
          <p:cNvPr id="474" name="Google Shape;474;p64"/>
          <p:cNvSpPr txBox="1"/>
          <p:nvPr>
            <p:ph idx="1" type="body"/>
          </p:nvPr>
        </p:nvSpPr>
        <p:spPr>
          <a:xfrm>
            <a:off x="264300" y="1190400"/>
            <a:ext cx="5063700" cy="3800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200">
                <a:solidFill>
                  <a:srgbClr val="0D0D0D"/>
                </a:solidFill>
              </a:rPr>
              <a:t>Our chosen communication </a:t>
            </a:r>
            <a:r>
              <a:rPr lang="en" sz="1200">
                <a:solidFill>
                  <a:srgbClr val="0D0D0D"/>
                </a:solidFill>
              </a:rPr>
              <a:t>system</a:t>
            </a:r>
            <a:r>
              <a:rPr lang="en" sz="1200">
                <a:solidFill>
                  <a:srgbClr val="0D0D0D"/>
                </a:solidFill>
              </a:rPr>
              <a:t> for all hardware components is a Controller Area Network (CAN) bus. </a:t>
            </a:r>
            <a:endParaRPr sz="1200">
              <a:solidFill>
                <a:srgbClr val="0D0D0D"/>
              </a:solidFill>
            </a:endParaRPr>
          </a:p>
          <a:p>
            <a:pPr indent="-304800" lvl="0" marL="457200" rtl="0" algn="l">
              <a:spcBef>
                <a:spcPts val="1200"/>
              </a:spcBef>
              <a:spcAft>
                <a:spcPts val="0"/>
              </a:spcAft>
              <a:buClr>
                <a:srgbClr val="0D0D0D"/>
              </a:buClr>
              <a:buSzPts val="1200"/>
              <a:buChar char="●"/>
            </a:pPr>
            <a:r>
              <a:rPr b="1" lang="en" sz="1200">
                <a:solidFill>
                  <a:srgbClr val="0D0D0D"/>
                </a:solidFill>
              </a:rPr>
              <a:t>Custom PCB:</a:t>
            </a:r>
            <a:r>
              <a:rPr lang="en" sz="1200">
                <a:solidFill>
                  <a:srgbClr val="0D0D0D"/>
                </a:solidFill>
              </a:rPr>
              <a:t> Designed to connect all ESP32s to each other and to computer, main communication line between all hardware.</a:t>
            </a:r>
            <a:endParaRPr sz="1200">
              <a:solidFill>
                <a:srgbClr val="0D0D0D"/>
              </a:solidFill>
            </a:endParaRPr>
          </a:p>
          <a:p>
            <a:pPr indent="-304800" lvl="0" marL="457200" rtl="0" algn="l">
              <a:spcBef>
                <a:spcPts val="0"/>
              </a:spcBef>
              <a:spcAft>
                <a:spcPts val="0"/>
              </a:spcAft>
              <a:buClr>
                <a:srgbClr val="0D0D0D"/>
              </a:buClr>
              <a:buSzPts val="1200"/>
              <a:buChar char="●"/>
            </a:pPr>
            <a:r>
              <a:rPr b="1" lang="en" sz="1200">
                <a:solidFill>
                  <a:srgbClr val="000000"/>
                </a:solidFill>
              </a:rPr>
              <a:t>Major Components: </a:t>
            </a:r>
            <a:r>
              <a:rPr lang="en" sz="1200">
                <a:solidFill>
                  <a:srgbClr val="000000"/>
                </a:solidFill>
              </a:rPr>
              <a:t>MCP2515 18-dip controller chip used for taking and processing SPI data. MCP2551 8-dip transceiver chip to send and receive data across CAN-H and CAN-L lines.</a:t>
            </a:r>
            <a:endParaRPr sz="1200">
              <a:solidFill>
                <a:srgbClr val="000000"/>
              </a:solidFill>
            </a:endParaRPr>
          </a:p>
          <a:p>
            <a:pPr indent="-304800" lvl="0" marL="457200" rtl="0" algn="l">
              <a:spcBef>
                <a:spcPts val="0"/>
              </a:spcBef>
              <a:spcAft>
                <a:spcPts val="0"/>
              </a:spcAft>
              <a:buClr>
                <a:srgbClr val="000000"/>
              </a:buClr>
              <a:buSzPts val="1200"/>
              <a:buChar char="●"/>
            </a:pPr>
            <a:r>
              <a:rPr b="1" lang="en" sz="1200">
                <a:solidFill>
                  <a:srgbClr val="000000"/>
                </a:solidFill>
              </a:rPr>
              <a:t>SPI </a:t>
            </a:r>
            <a:r>
              <a:rPr b="1" lang="en" sz="1200">
                <a:solidFill>
                  <a:srgbClr val="000000"/>
                </a:solidFill>
              </a:rPr>
              <a:t>Pinouts: </a:t>
            </a:r>
            <a:r>
              <a:rPr lang="en" sz="1200">
                <a:solidFill>
                  <a:srgbClr val="000000"/>
                </a:solidFill>
              </a:rPr>
              <a:t>7-pin male pin headers that connect to SPI bus of our ESP32s. LED indicates power across the 3.3V line. Connects to our MCP2515.</a:t>
            </a:r>
            <a:endParaRPr sz="1200">
              <a:solidFill>
                <a:srgbClr val="000000"/>
              </a:solidFill>
            </a:endParaRPr>
          </a:p>
          <a:p>
            <a:pPr indent="-304800" lvl="0" marL="457200" rtl="0" algn="l">
              <a:spcBef>
                <a:spcPts val="0"/>
              </a:spcBef>
              <a:spcAft>
                <a:spcPts val="0"/>
              </a:spcAft>
              <a:buClr>
                <a:srgbClr val="000000"/>
              </a:buClr>
              <a:buSzPts val="1200"/>
              <a:buChar char="●"/>
            </a:pPr>
            <a:r>
              <a:rPr b="1" lang="en" sz="1200">
                <a:solidFill>
                  <a:srgbClr val="000000"/>
                </a:solidFill>
              </a:rPr>
              <a:t>5V Connection: </a:t>
            </a:r>
            <a:r>
              <a:rPr lang="en" sz="1200">
                <a:solidFill>
                  <a:srgbClr val="000000"/>
                </a:solidFill>
              </a:rPr>
              <a:t>2-pin male pin headers to connect 5V from our ESP32s to our MCP2551.</a:t>
            </a:r>
            <a:endParaRPr sz="1200">
              <a:solidFill>
                <a:srgbClr val="000000"/>
              </a:solidFill>
            </a:endParaRPr>
          </a:p>
          <a:p>
            <a:pPr indent="-304800" lvl="0" marL="457200" rtl="0" algn="l">
              <a:spcBef>
                <a:spcPts val="0"/>
              </a:spcBef>
              <a:spcAft>
                <a:spcPts val="0"/>
              </a:spcAft>
              <a:buClr>
                <a:srgbClr val="000000"/>
              </a:buClr>
              <a:buSzPts val="1200"/>
              <a:buChar char="●"/>
            </a:pPr>
            <a:r>
              <a:rPr b="1" lang="en" sz="1200">
                <a:solidFill>
                  <a:srgbClr val="000000"/>
                </a:solidFill>
              </a:rPr>
              <a:t>Data Lines:</a:t>
            </a:r>
            <a:r>
              <a:rPr lang="en" sz="1200">
                <a:solidFill>
                  <a:srgbClr val="000000"/>
                </a:solidFill>
              </a:rPr>
              <a:t> 2-pin male pin headers to send data over CAN-H and CAN-L lines.</a:t>
            </a:r>
            <a:endParaRPr sz="1200">
              <a:solidFill>
                <a:srgbClr val="000000"/>
              </a:solidFill>
            </a:endParaRPr>
          </a:p>
          <a:p>
            <a:pPr indent="-304800" lvl="0" marL="457200" rtl="0" algn="l">
              <a:spcBef>
                <a:spcPts val="0"/>
              </a:spcBef>
              <a:spcAft>
                <a:spcPts val="0"/>
              </a:spcAft>
              <a:buClr>
                <a:srgbClr val="000000"/>
              </a:buClr>
              <a:buSzPts val="1200"/>
              <a:buChar char="●"/>
            </a:pPr>
            <a:r>
              <a:rPr b="1" lang="en" sz="1200">
                <a:solidFill>
                  <a:srgbClr val="000000"/>
                </a:solidFill>
              </a:rPr>
              <a:t>Other Important Additions:</a:t>
            </a:r>
            <a:r>
              <a:rPr lang="en" sz="1200">
                <a:solidFill>
                  <a:srgbClr val="000000"/>
                </a:solidFill>
              </a:rPr>
              <a:t> </a:t>
            </a:r>
            <a:r>
              <a:rPr lang="en" sz="1200">
                <a:solidFill>
                  <a:schemeClr val="dk1"/>
                </a:solidFill>
              </a:rPr>
              <a:t>Voltage divider across the RXD lines of both chips, to prevent 5V line going back into 3.3V line and frying our MCP2515.</a:t>
            </a:r>
            <a:endParaRPr sz="1200">
              <a:solidFill>
                <a:srgbClr val="000000"/>
              </a:solidFill>
            </a:endParaRPr>
          </a:p>
        </p:txBody>
      </p:sp>
      <p:pic>
        <p:nvPicPr>
          <p:cNvPr id="475" name="Google Shape;475;p64"/>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pic>
        <p:nvPicPr>
          <p:cNvPr id="476" name="Google Shape;476;p64"/>
          <p:cNvPicPr preferRelativeResize="0"/>
          <p:nvPr/>
        </p:nvPicPr>
        <p:blipFill>
          <a:blip r:embed="rId4">
            <a:alphaModFix/>
          </a:blip>
          <a:stretch>
            <a:fillRect/>
          </a:stretch>
        </p:blipFill>
        <p:spPr>
          <a:xfrm>
            <a:off x="5749050" y="1190407"/>
            <a:ext cx="2337523" cy="3116692"/>
          </a:xfrm>
          <a:prstGeom prst="rect">
            <a:avLst/>
          </a:prstGeom>
          <a:noFill/>
          <a:ln cap="flat" cmpd="sng" w="19050">
            <a:solidFill>
              <a:schemeClr val="dk1"/>
            </a:solidFill>
            <a:prstDash val="solid"/>
            <a:round/>
            <a:headEnd len="sm" w="sm" type="none"/>
            <a:tailEnd len="sm" w="sm" type="none"/>
          </a:ln>
        </p:spPr>
      </p:pic>
      <p:sp>
        <p:nvSpPr>
          <p:cNvPr id="477" name="Google Shape;477;p64"/>
          <p:cNvSpPr txBox="1"/>
          <p:nvPr/>
        </p:nvSpPr>
        <p:spPr>
          <a:xfrm>
            <a:off x="6382425" y="4307100"/>
            <a:ext cx="14355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CAN Bus PCB</a:t>
            </a:r>
            <a:endParaRPr sz="12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5"/>
          <p:cNvSpPr txBox="1"/>
          <p:nvPr>
            <p:ph type="title"/>
          </p:nvPr>
        </p:nvSpPr>
        <p:spPr>
          <a:xfrm>
            <a:off x="1793850" y="316475"/>
            <a:ext cx="6087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Testing</a:t>
            </a:r>
            <a:r>
              <a:rPr lang="en" u="sng"/>
              <a:t>:</a:t>
            </a:r>
            <a:r>
              <a:rPr lang="en"/>
              <a:t> CAN PCBs</a:t>
            </a:r>
            <a:r>
              <a:rPr lang="en" u="sng"/>
              <a:t> </a:t>
            </a:r>
            <a:endParaRPr i="1"/>
          </a:p>
        </p:txBody>
      </p:sp>
      <p:sp>
        <p:nvSpPr>
          <p:cNvPr id="483" name="Google Shape;483;p65"/>
          <p:cNvSpPr txBox="1"/>
          <p:nvPr>
            <p:ph idx="1" type="body"/>
          </p:nvPr>
        </p:nvSpPr>
        <p:spPr>
          <a:xfrm>
            <a:off x="264300" y="1190400"/>
            <a:ext cx="5063700" cy="380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200">
                <a:solidFill>
                  <a:srgbClr val="0D0D0D"/>
                </a:solidFill>
              </a:rPr>
              <a:t>Known Working Devices: </a:t>
            </a:r>
            <a:r>
              <a:rPr lang="en" sz="1200">
                <a:solidFill>
                  <a:srgbClr val="0D0D0D"/>
                </a:solidFill>
              </a:rPr>
              <a:t>Used Amazon-purchased MCP2515 canboards to test that our designed boards were working as expected. Tested each one-by-one, then slowly integrated all three into the system.</a:t>
            </a:r>
            <a:endParaRPr sz="1200">
              <a:solidFill>
                <a:srgbClr val="0D0D0D"/>
              </a:solidFill>
            </a:endParaRPr>
          </a:p>
          <a:p>
            <a:pPr indent="0" lvl="0" marL="0" rtl="0" algn="l">
              <a:spcBef>
                <a:spcPts val="1200"/>
              </a:spcBef>
              <a:spcAft>
                <a:spcPts val="0"/>
              </a:spcAft>
              <a:buNone/>
            </a:pPr>
            <a:r>
              <a:rPr b="1" lang="en" sz="1200">
                <a:solidFill>
                  <a:srgbClr val="0D0D0D"/>
                </a:solidFill>
              </a:rPr>
              <a:t>Problems encountered: </a:t>
            </a:r>
            <a:r>
              <a:rPr lang="en" sz="1200">
                <a:solidFill>
                  <a:srgbClr val="0D0D0D"/>
                </a:solidFill>
              </a:rPr>
              <a:t>MCP2551 transceiver burned </a:t>
            </a:r>
            <a:r>
              <a:rPr lang="en" sz="1200">
                <a:solidFill>
                  <a:srgbClr val="0D0D0D"/>
                </a:solidFill>
              </a:rPr>
              <a:t>when exposed to too much voltage.</a:t>
            </a:r>
            <a:endParaRPr sz="1200">
              <a:solidFill>
                <a:srgbClr val="0D0D0D"/>
              </a:solidFill>
            </a:endParaRPr>
          </a:p>
          <a:p>
            <a:pPr indent="0" lvl="0" marL="0" rtl="0" algn="l">
              <a:spcBef>
                <a:spcPts val="1200"/>
              </a:spcBef>
              <a:spcAft>
                <a:spcPts val="0"/>
              </a:spcAft>
              <a:buNone/>
            </a:pPr>
            <a:r>
              <a:rPr b="1" lang="en" sz="1200">
                <a:solidFill>
                  <a:srgbClr val="0D0D0D"/>
                </a:solidFill>
              </a:rPr>
              <a:t>Solutions: </a:t>
            </a:r>
            <a:endParaRPr b="1" sz="1200">
              <a:solidFill>
                <a:srgbClr val="0D0D0D"/>
              </a:solidFill>
            </a:endParaRPr>
          </a:p>
          <a:p>
            <a:pPr indent="-304800" lvl="0" marL="457200" rtl="0" algn="l">
              <a:spcBef>
                <a:spcPts val="1200"/>
              </a:spcBef>
              <a:spcAft>
                <a:spcPts val="0"/>
              </a:spcAft>
              <a:buClr>
                <a:srgbClr val="0D0D0D"/>
              </a:buClr>
              <a:buSzPts val="1200"/>
              <a:buChar char="●"/>
            </a:pPr>
            <a:r>
              <a:rPr lang="en" sz="1200">
                <a:solidFill>
                  <a:srgbClr val="0D0D0D"/>
                </a:solidFill>
              </a:rPr>
              <a:t>Use bypass capacitors for the system when running all three canboards, attached to voltage and ground of both ICs</a:t>
            </a:r>
            <a:endParaRPr sz="1200">
              <a:solidFill>
                <a:srgbClr val="0D0D0D"/>
              </a:solidFill>
            </a:endParaRPr>
          </a:p>
          <a:p>
            <a:pPr indent="-304800" lvl="0" marL="457200" rtl="0" algn="l">
              <a:spcBef>
                <a:spcPts val="0"/>
              </a:spcBef>
              <a:spcAft>
                <a:spcPts val="0"/>
              </a:spcAft>
              <a:buClr>
                <a:srgbClr val="0D0D0D"/>
              </a:buClr>
              <a:buSzPts val="1200"/>
              <a:buChar char="●"/>
            </a:pPr>
            <a:r>
              <a:rPr lang="en" sz="1200">
                <a:solidFill>
                  <a:srgbClr val="0D0D0D"/>
                </a:solidFill>
              </a:rPr>
              <a:t>Use voltage divider between MCP2515 RXD and MCP2551 RXD, to prevent 5V from flowing into our 3.3V device.</a:t>
            </a:r>
            <a:endParaRPr sz="1200">
              <a:solidFill>
                <a:srgbClr val="0D0D0D"/>
              </a:solidFill>
            </a:endParaRPr>
          </a:p>
        </p:txBody>
      </p:sp>
      <p:pic>
        <p:nvPicPr>
          <p:cNvPr id="484" name="Google Shape;484;p65"/>
          <p:cNvPicPr preferRelativeResize="0"/>
          <p:nvPr/>
        </p:nvPicPr>
        <p:blipFill>
          <a:blip r:embed="rId3">
            <a:alphaModFix/>
          </a:blip>
          <a:stretch>
            <a:fillRect/>
          </a:stretch>
        </p:blipFill>
        <p:spPr>
          <a:xfrm>
            <a:off x="7817925" y="185875"/>
            <a:ext cx="983100" cy="966600"/>
          </a:xfrm>
          <a:prstGeom prst="ellipse">
            <a:avLst/>
          </a:prstGeom>
          <a:noFill/>
          <a:ln cap="flat" cmpd="sng" w="19050">
            <a:solidFill>
              <a:srgbClr val="000000"/>
            </a:solidFill>
            <a:prstDash val="solid"/>
            <a:round/>
            <a:headEnd len="sm" w="sm" type="none"/>
            <a:tailEnd len="sm" w="sm" type="none"/>
          </a:ln>
        </p:spPr>
      </p:pic>
      <p:pic>
        <p:nvPicPr>
          <p:cNvPr id="485" name="Google Shape;485;p65"/>
          <p:cNvPicPr preferRelativeResize="0"/>
          <p:nvPr/>
        </p:nvPicPr>
        <p:blipFill>
          <a:blip r:embed="rId4">
            <a:alphaModFix/>
          </a:blip>
          <a:stretch>
            <a:fillRect/>
          </a:stretch>
        </p:blipFill>
        <p:spPr>
          <a:xfrm>
            <a:off x="5749050" y="1190407"/>
            <a:ext cx="2337523" cy="3116692"/>
          </a:xfrm>
          <a:prstGeom prst="rect">
            <a:avLst/>
          </a:prstGeom>
          <a:noFill/>
          <a:ln cap="flat" cmpd="sng" w="19050">
            <a:solidFill>
              <a:schemeClr val="dk1"/>
            </a:solidFill>
            <a:prstDash val="solid"/>
            <a:round/>
            <a:headEnd len="sm" w="sm" type="none"/>
            <a:tailEnd len="sm" w="sm" type="none"/>
          </a:ln>
        </p:spPr>
      </p:pic>
      <p:sp>
        <p:nvSpPr>
          <p:cNvPr id="486" name="Google Shape;486;p65"/>
          <p:cNvSpPr txBox="1"/>
          <p:nvPr/>
        </p:nvSpPr>
        <p:spPr>
          <a:xfrm>
            <a:off x="6382425" y="4307100"/>
            <a:ext cx="14355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CAN Bus PCB</a:t>
            </a:r>
            <a:endParaRPr sz="12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6"/>
          <p:cNvSpPr txBox="1"/>
          <p:nvPr>
            <p:ph type="title"/>
          </p:nvPr>
        </p:nvSpPr>
        <p:spPr>
          <a:xfrm>
            <a:off x="179792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Testing</a:t>
            </a:r>
            <a:endParaRPr u="sng"/>
          </a:p>
        </p:txBody>
      </p:sp>
      <p:sp>
        <p:nvSpPr>
          <p:cNvPr id="492" name="Google Shape;492;p66"/>
          <p:cNvSpPr txBox="1"/>
          <p:nvPr/>
        </p:nvSpPr>
        <p:spPr>
          <a:xfrm>
            <a:off x="439400" y="1049300"/>
            <a:ext cx="4088400" cy="32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In testing we demonstrated open loop position , velocity , </a:t>
            </a:r>
            <a:r>
              <a:rPr lang="en" sz="1800">
                <a:solidFill>
                  <a:schemeClr val="dk1"/>
                </a:solidFill>
              </a:rPr>
              <a:t>acceleration</a:t>
            </a:r>
            <a:r>
              <a:rPr lang="en" sz="1800">
                <a:solidFill>
                  <a:schemeClr val="dk1"/>
                </a:solidFill>
              </a:rPr>
              <a:t> control. In testing the initial board we used has mosfets go bad from the large back emf of the motor and we had to change H </a:t>
            </a:r>
            <a:r>
              <a:rPr lang="en" sz="1800">
                <a:solidFill>
                  <a:schemeClr val="dk1"/>
                </a:solidFill>
              </a:rPr>
              <a:t>bridge</a:t>
            </a:r>
            <a:r>
              <a:rPr lang="en" sz="1800">
                <a:solidFill>
                  <a:schemeClr val="dk1"/>
                </a:solidFill>
              </a:rPr>
              <a:t> component </a:t>
            </a:r>
            <a:r>
              <a:rPr lang="en" sz="1800">
                <a:solidFill>
                  <a:schemeClr val="dk1"/>
                </a:solidFill>
              </a:rPr>
              <a:t>selection.</a:t>
            </a:r>
            <a:endParaRPr sz="1800">
              <a:solidFill>
                <a:schemeClr val="dk1"/>
              </a:solidFill>
            </a:endParaRPr>
          </a:p>
        </p:txBody>
      </p:sp>
      <p:pic>
        <p:nvPicPr>
          <p:cNvPr id="493" name="Google Shape;493;p66"/>
          <p:cNvPicPr preferRelativeResize="0"/>
          <p:nvPr/>
        </p:nvPicPr>
        <p:blipFill>
          <a:blip r:embed="rId3">
            <a:alphaModFix/>
          </a:blip>
          <a:stretch>
            <a:fillRect/>
          </a:stretch>
        </p:blipFill>
        <p:spPr>
          <a:xfrm>
            <a:off x="4957536" y="445025"/>
            <a:ext cx="2841426" cy="3788578"/>
          </a:xfrm>
          <a:prstGeom prst="rect">
            <a:avLst/>
          </a:prstGeom>
          <a:noFill/>
          <a:ln cap="flat" cmpd="sng" w="19050">
            <a:solidFill>
              <a:schemeClr val="dk2"/>
            </a:solidFill>
            <a:prstDash val="solid"/>
            <a:round/>
            <a:headEnd len="sm" w="sm" type="none"/>
            <a:tailEnd len="sm" w="sm" type="none"/>
          </a:ln>
        </p:spPr>
      </p:pic>
      <p:pic>
        <p:nvPicPr>
          <p:cNvPr id="494" name="Google Shape;494;p66"/>
          <p:cNvPicPr preferRelativeResize="0"/>
          <p:nvPr/>
        </p:nvPicPr>
        <p:blipFill>
          <a:blip r:embed="rId4">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7"/>
          <p:cNvSpPr txBox="1"/>
          <p:nvPr>
            <p:ph type="title"/>
          </p:nvPr>
        </p:nvSpPr>
        <p:spPr>
          <a:xfrm>
            <a:off x="311700" y="555600"/>
            <a:ext cx="84468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u="sng"/>
              <a:t>Switching </a:t>
            </a:r>
            <a:r>
              <a:rPr lang="en" u="sng"/>
              <a:t>Buck Regulator</a:t>
            </a:r>
            <a:endParaRPr u="sng"/>
          </a:p>
        </p:txBody>
      </p:sp>
      <p:sp>
        <p:nvSpPr>
          <p:cNvPr id="500" name="Google Shape;500;p67"/>
          <p:cNvSpPr txBox="1"/>
          <p:nvPr>
            <p:ph idx="1" type="body"/>
          </p:nvPr>
        </p:nvSpPr>
        <p:spPr>
          <a:xfrm>
            <a:off x="311700" y="1389600"/>
            <a:ext cx="4977000" cy="33375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chemeClr val="dk1"/>
              </a:buClr>
              <a:buSzPts val="2000"/>
              <a:buChar char="●"/>
            </a:pPr>
            <a:r>
              <a:rPr lang="en" sz="2000">
                <a:solidFill>
                  <a:schemeClr val="dk1"/>
                </a:solidFill>
              </a:rPr>
              <a:t>Voltage Drop Requirement: 24V-3.3V</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TPS54308DDCR</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Input Voltage: 4.5V-28V</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Output Voltage: 1V-28V</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Output Current: 3A</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Efficiency: 87%</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Supplies Voltage for:</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ESP32 Wroom MCU</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Position Sensor Encoder</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3.3-5V Boost Regulator</a:t>
            </a:r>
            <a:endParaRPr sz="2000">
              <a:solidFill>
                <a:schemeClr val="dk1"/>
              </a:solidFill>
            </a:endParaRPr>
          </a:p>
        </p:txBody>
      </p:sp>
      <p:pic>
        <p:nvPicPr>
          <p:cNvPr id="501" name="Google Shape;501;p67"/>
          <p:cNvPicPr preferRelativeResize="0"/>
          <p:nvPr/>
        </p:nvPicPr>
        <p:blipFill>
          <a:blip r:embed="rId3">
            <a:alphaModFix/>
          </a:blip>
          <a:stretch>
            <a:fillRect/>
          </a:stretch>
        </p:blipFill>
        <p:spPr>
          <a:xfrm>
            <a:off x="7711500" y="191513"/>
            <a:ext cx="1158600" cy="1063800"/>
          </a:xfrm>
          <a:prstGeom prst="ellipse">
            <a:avLst/>
          </a:prstGeom>
          <a:noFill/>
          <a:ln cap="flat" cmpd="sng" w="28575">
            <a:solidFill>
              <a:schemeClr val="dk2"/>
            </a:solidFill>
            <a:prstDash val="solid"/>
            <a:round/>
            <a:headEnd len="sm" w="sm" type="none"/>
            <a:tailEnd len="sm" w="sm" type="none"/>
          </a:ln>
        </p:spPr>
      </p:pic>
      <p:sp>
        <p:nvSpPr>
          <p:cNvPr id="502" name="Google Shape;502;p67"/>
          <p:cNvSpPr txBox="1"/>
          <p:nvPr/>
        </p:nvSpPr>
        <p:spPr>
          <a:xfrm>
            <a:off x="4510588" y="3558475"/>
            <a:ext cx="4157700" cy="3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24V-3.3V Buck Regulator Schematic</a:t>
            </a:r>
            <a:endParaRPr sz="1800">
              <a:solidFill>
                <a:schemeClr val="dk1"/>
              </a:solidFill>
            </a:endParaRPr>
          </a:p>
        </p:txBody>
      </p:sp>
      <p:pic>
        <p:nvPicPr>
          <p:cNvPr id="503" name="Google Shape;503;p67"/>
          <p:cNvPicPr preferRelativeResize="0"/>
          <p:nvPr/>
        </p:nvPicPr>
        <p:blipFill rotWithShape="1">
          <a:blip r:embed="rId4">
            <a:alphaModFix/>
          </a:blip>
          <a:srcRect b="10050" l="3036" r="3540" t="18156"/>
          <a:stretch/>
        </p:blipFill>
        <p:spPr>
          <a:xfrm>
            <a:off x="4558975" y="1803200"/>
            <a:ext cx="4060925" cy="175528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8"/>
          <p:cNvSpPr txBox="1"/>
          <p:nvPr>
            <p:ph type="title"/>
          </p:nvPr>
        </p:nvSpPr>
        <p:spPr>
          <a:xfrm>
            <a:off x="311700" y="555600"/>
            <a:ext cx="84468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u="sng"/>
              <a:t>Switching Boost Regulator</a:t>
            </a:r>
            <a:endParaRPr u="sng"/>
          </a:p>
        </p:txBody>
      </p:sp>
      <p:sp>
        <p:nvSpPr>
          <p:cNvPr id="509" name="Google Shape;509;p68"/>
          <p:cNvSpPr txBox="1"/>
          <p:nvPr>
            <p:ph idx="1" type="body"/>
          </p:nvPr>
        </p:nvSpPr>
        <p:spPr>
          <a:xfrm>
            <a:off x="311700" y="1389600"/>
            <a:ext cx="4805700" cy="3309600"/>
          </a:xfrm>
          <a:prstGeom prst="rect">
            <a:avLst/>
          </a:prstGeom>
        </p:spPr>
        <p:txBody>
          <a:bodyPr anchorCtr="0" anchor="t" bIns="91425" lIns="91425" spcFirstLastPara="1" rIns="91425" wrap="square" tIns="91425">
            <a:normAutofit fontScale="92500" lnSpcReduction="10000"/>
          </a:bodyPr>
          <a:lstStyle/>
          <a:p>
            <a:pPr indent="-346075" lvl="0" marL="457200" rtl="0" algn="l">
              <a:spcBef>
                <a:spcPts val="0"/>
              </a:spcBef>
              <a:spcAft>
                <a:spcPts val="0"/>
              </a:spcAft>
              <a:buClr>
                <a:schemeClr val="dk1"/>
              </a:buClr>
              <a:buSzPct val="100000"/>
              <a:buChar char="●"/>
            </a:pPr>
            <a:r>
              <a:rPr lang="en" sz="2000">
                <a:solidFill>
                  <a:schemeClr val="dk1"/>
                </a:solidFill>
              </a:rPr>
              <a:t>Voltage Boost Requirement: 3.3V- 5V</a:t>
            </a:r>
            <a:endParaRPr sz="2000">
              <a:solidFill>
                <a:schemeClr val="dk1"/>
              </a:solidFill>
            </a:endParaRPr>
          </a:p>
          <a:p>
            <a:pPr indent="-346075" lvl="0" marL="457200" rtl="0" algn="l">
              <a:spcBef>
                <a:spcPts val="0"/>
              </a:spcBef>
              <a:spcAft>
                <a:spcPts val="0"/>
              </a:spcAft>
              <a:buClr>
                <a:schemeClr val="dk1"/>
              </a:buClr>
              <a:buSzPct val="100000"/>
              <a:buChar char="●"/>
            </a:pPr>
            <a:r>
              <a:rPr lang="en" sz="2000">
                <a:solidFill>
                  <a:schemeClr val="dk1"/>
                </a:solidFill>
              </a:rPr>
              <a:t>TPS613222ADBVR</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Input Voltage: </a:t>
            </a:r>
            <a:r>
              <a:rPr lang="en" sz="2000">
                <a:solidFill>
                  <a:schemeClr val="dk1"/>
                </a:solidFill>
              </a:rPr>
              <a:t>900mV-5.5V</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Output Voltage: 5.5V</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Output Current: 1.8A</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Efficiency: 87%</a:t>
            </a:r>
            <a:endParaRPr sz="2000">
              <a:solidFill>
                <a:schemeClr val="dk1"/>
              </a:solidFill>
            </a:endParaRPr>
          </a:p>
          <a:p>
            <a:pPr indent="-346075" lvl="0" marL="457200" rtl="0" algn="l">
              <a:spcBef>
                <a:spcPts val="0"/>
              </a:spcBef>
              <a:spcAft>
                <a:spcPts val="0"/>
              </a:spcAft>
              <a:buClr>
                <a:schemeClr val="dk1"/>
              </a:buClr>
              <a:buSzPct val="100000"/>
              <a:buChar char="●"/>
            </a:pPr>
            <a:r>
              <a:rPr lang="en" sz="2000">
                <a:solidFill>
                  <a:schemeClr val="dk1"/>
                </a:solidFill>
              </a:rPr>
              <a:t>Supplies Voltage for:</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C</a:t>
            </a:r>
            <a:r>
              <a:rPr lang="en" sz="2000">
                <a:solidFill>
                  <a:schemeClr val="dk1"/>
                </a:solidFill>
              </a:rPr>
              <a:t>urrent Sensor</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CAN transceiver</a:t>
            </a:r>
            <a:endParaRPr sz="2000">
              <a:solidFill>
                <a:schemeClr val="dk1"/>
              </a:solidFill>
            </a:endParaRPr>
          </a:p>
          <a:p>
            <a:pPr indent="-346075" lvl="1" marL="914400" rtl="0" algn="l">
              <a:spcBef>
                <a:spcPts val="0"/>
              </a:spcBef>
              <a:spcAft>
                <a:spcPts val="0"/>
              </a:spcAft>
              <a:buClr>
                <a:schemeClr val="dk1"/>
              </a:buClr>
              <a:buSzPct val="100000"/>
              <a:buChar char="○"/>
            </a:pPr>
            <a:r>
              <a:rPr lang="en" sz="2000">
                <a:solidFill>
                  <a:schemeClr val="dk1"/>
                </a:solidFill>
              </a:rPr>
              <a:t>Motor Controller</a:t>
            </a:r>
            <a:endParaRPr sz="2000">
              <a:solidFill>
                <a:schemeClr val="dk1"/>
              </a:solidFill>
            </a:endParaRPr>
          </a:p>
        </p:txBody>
      </p:sp>
      <p:pic>
        <p:nvPicPr>
          <p:cNvPr id="510" name="Google Shape;510;p68"/>
          <p:cNvPicPr preferRelativeResize="0"/>
          <p:nvPr/>
        </p:nvPicPr>
        <p:blipFill>
          <a:blip r:embed="rId3">
            <a:alphaModFix/>
          </a:blip>
          <a:stretch>
            <a:fillRect/>
          </a:stretch>
        </p:blipFill>
        <p:spPr>
          <a:xfrm>
            <a:off x="7711500" y="191513"/>
            <a:ext cx="1158600" cy="1063800"/>
          </a:xfrm>
          <a:prstGeom prst="ellipse">
            <a:avLst/>
          </a:prstGeom>
          <a:noFill/>
          <a:ln cap="flat" cmpd="sng" w="28575">
            <a:solidFill>
              <a:schemeClr val="dk2"/>
            </a:solidFill>
            <a:prstDash val="solid"/>
            <a:round/>
            <a:headEnd len="sm" w="sm" type="none"/>
            <a:tailEnd len="sm" w="sm" type="none"/>
          </a:ln>
        </p:spPr>
      </p:pic>
      <p:sp>
        <p:nvSpPr>
          <p:cNvPr id="511" name="Google Shape;511;p68"/>
          <p:cNvSpPr txBox="1"/>
          <p:nvPr/>
        </p:nvSpPr>
        <p:spPr>
          <a:xfrm>
            <a:off x="4558750" y="4044525"/>
            <a:ext cx="38883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3.3V-5V Boost Regulator Schematic</a:t>
            </a:r>
            <a:endParaRPr sz="1800">
              <a:solidFill>
                <a:schemeClr val="dk1"/>
              </a:solidFill>
            </a:endParaRPr>
          </a:p>
        </p:txBody>
      </p:sp>
      <p:pic>
        <p:nvPicPr>
          <p:cNvPr id="512" name="Google Shape;512;p68"/>
          <p:cNvPicPr preferRelativeResize="0"/>
          <p:nvPr/>
        </p:nvPicPr>
        <p:blipFill rotWithShape="1">
          <a:blip r:embed="rId4">
            <a:alphaModFix/>
          </a:blip>
          <a:srcRect b="14721" l="16730" r="5491" t="15073"/>
          <a:stretch/>
        </p:blipFill>
        <p:spPr>
          <a:xfrm>
            <a:off x="4415200" y="1814750"/>
            <a:ext cx="4175400" cy="2120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9"/>
          <p:cNvSpPr txBox="1"/>
          <p:nvPr>
            <p:ph type="title"/>
          </p:nvPr>
        </p:nvSpPr>
        <p:spPr>
          <a:xfrm>
            <a:off x="1702100" y="445025"/>
            <a:ext cx="5958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Unified MCU and Regulator PCB</a:t>
            </a:r>
            <a:endParaRPr u="sng"/>
          </a:p>
        </p:txBody>
      </p:sp>
      <p:sp>
        <p:nvSpPr>
          <p:cNvPr id="518" name="Google Shape;518;p69"/>
          <p:cNvSpPr txBox="1"/>
          <p:nvPr>
            <p:ph idx="1" type="body"/>
          </p:nvPr>
        </p:nvSpPr>
        <p:spPr>
          <a:xfrm>
            <a:off x="723175" y="1089950"/>
            <a:ext cx="4217100" cy="36651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1200">
                <a:solidFill>
                  <a:schemeClr val="dk1"/>
                </a:solidFill>
              </a:rPr>
              <a:t>The Unified MCU and Regulator PCB serves to communicate with the motor controller and sensors and integrates regulators to power the MCU as well and its connected devices</a:t>
            </a:r>
            <a:endParaRPr sz="1200">
              <a:solidFill>
                <a:schemeClr val="dk1"/>
              </a:solidFill>
            </a:endParaRPr>
          </a:p>
          <a:p>
            <a:pPr indent="-299085" lvl="0" marL="457200" rtl="0" algn="l">
              <a:spcBef>
                <a:spcPts val="1200"/>
              </a:spcBef>
              <a:spcAft>
                <a:spcPts val="0"/>
              </a:spcAft>
              <a:buClr>
                <a:schemeClr val="dk1"/>
              </a:buClr>
              <a:buSzPct val="100000"/>
              <a:buChar char="●"/>
            </a:pPr>
            <a:r>
              <a:rPr b="1" lang="en" sz="1200">
                <a:solidFill>
                  <a:schemeClr val="dk1"/>
                </a:solidFill>
              </a:rPr>
              <a:t>Custom PCB:</a:t>
            </a:r>
            <a:r>
              <a:rPr lang="en" sz="1200">
                <a:solidFill>
                  <a:schemeClr val="dk1"/>
                </a:solidFill>
              </a:rPr>
              <a:t> Designed to integrate the ESP32 Wroom microcontroller with regulators to power it and its connected devices</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24 to 3.3 Step Down:</a:t>
            </a:r>
            <a:r>
              <a:rPr lang="en" sz="1200">
                <a:solidFill>
                  <a:schemeClr val="dk1"/>
                </a:solidFill>
              </a:rPr>
              <a:t> Uses a TPS54308 buck converter to step down from 24 to 3.3V to power the MCU, encoders, CAN controller, and boost converter</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3.3 to 5 Step Up:</a:t>
            </a:r>
            <a:r>
              <a:rPr lang="en" sz="1200">
                <a:solidFill>
                  <a:schemeClr val="dk1"/>
                </a:solidFill>
              </a:rPr>
              <a:t> Uses a TPS613222A boost converter to step up from 3.3 to 5V to power the CAN </a:t>
            </a:r>
            <a:r>
              <a:rPr lang="en" sz="1200">
                <a:solidFill>
                  <a:schemeClr val="dk1"/>
                </a:solidFill>
              </a:rPr>
              <a:t>transceiver</a:t>
            </a:r>
            <a:r>
              <a:rPr lang="en" sz="1200">
                <a:solidFill>
                  <a:schemeClr val="dk1"/>
                </a:solidFill>
              </a:rPr>
              <a:t>, current sensor, and reference voltage for the motor controller</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3.3 to 5 Logic Level Shifter:</a:t>
            </a:r>
            <a:r>
              <a:rPr lang="en" sz="1200">
                <a:solidFill>
                  <a:schemeClr val="dk1"/>
                </a:solidFill>
              </a:rPr>
              <a:t> A SN74AHCT125N Logic Level Shifter is used to convert the 3.3 logic level from the MCU to 5 to communicate with the motor controller</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Power and Data Pins:</a:t>
            </a:r>
            <a:r>
              <a:rPr lang="en" sz="1200">
                <a:solidFill>
                  <a:schemeClr val="dk1"/>
                </a:solidFill>
              </a:rPr>
              <a:t> Pinouts for 3.3V, 5V, and data are included</a:t>
            </a:r>
            <a:endParaRPr sz="1200">
              <a:solidFill>
                <a:schemeClr val="dk1"/>
              </a:solidFill>
            </a:endParaRPr>
          </a:p>
        </p:txBody>
      </p:sp>
      <p:pic>
        <p:nvPicPr>
          <p:cNvPr id="519" name="Google Shape;519;p69"/>
          <p:cNvPicPr preferRelativeResize="0"/>
          <p:nvPr/>
        </p:nvPicPr>
        <p:blipFill>
          <a:blip r:embed="rId3">
            <a:alphaModFix/>
          </a:blip>
          <a:stretch>
            <a:fillRect/>
          </a:stretch>
        </p:blipFill>
        <p:spPr>
          <a:xfrm>
            <a:off x="7660100" y="202925"/>
            <a:ext cx="1117500" cy="1056900"/>
          </a:xfrm>
          <a:prstGeom prst="ellipse">
            <a:avLst/>
          </a:prstGeom>
          <a:noFill/>
          <a:ln cap="flat" cmpd="sng" w="19050">
            <a:solidFill>
              <a:schemeClr val="dk2"/>
            </a:solidFill>
            <a:prstDash val="solid"/>
            <a:round/>
            <a:headEnd len="sm" w="sm" type="none"/>
            <a:tailEnd len="sm" w="sm" type="none"/>
          </a:ln>
        </p:spPr>
      </p:pic>
      <p:pic>
        <p:nvPicPr>
          <p:cNvPr id="520" name="Google Shape;520;p69"/>
          <p:cNvPicPr preferRelativeResize="0"/>
          <p:nvPr/>
        </p:nvPicPr>
        <p:blipFill>
          <a:blip r:embed="rId4">
            <a:alphaModFix/>
          </a:blip>
          <a:stretch>
            <a:fillRect/>
          </a:stretch>
        </p:blipFill>
        <p:spPr>
          <a:xfrm>
            <a:off x="5295026" y="1089950"/>
            <a:ext cx="2375329" cy="3167096"/>
          </a:xfrm>
          <a:prstGeom prst="rect">
            <a:avLst/>
          </a:prstGeom>
          <a:noFill/>
          <a:ln cap="flat" cmpd="sng" w="19050">
            <a:solidFill>
              <a:schemeClr val="dk1"/>
            </a:solidFill>
            <a:prstDash val="solid"/>
            <a:round/>
            <a:headEnd len="sm" w="sm" type="none"/>
            <a:tailEnd len="sm" w="sm" type="none"/>
          </a:ln>
        </p:spPr>
      </p:pic>
      <p:sp>
        <p:nvSpPr>
          <p:cNvPr id="521" name="Google Shape;521;p69"/>
          <p:cNvSpPr txBox="1"/>
          <p:nvPr/>
        </p:nvSpPr>
        <p:spPr>
          <a:xfrm>
            <a:off x="5446500" y="4257050"/>
            <a:ext cx="2072400" cy="6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Unified MCU PCB</a:t>
            </a:r>
            <a:endParaRPr sz="18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0"/>
          <p:cNvSpPr txBox="1"/>
          <p:nvPr>
            <p:ph type="title"/>
          </p:nvPr>
        </p:nvSpPr>
        <p:spPr>
          <a:xfrm>
            <a:off x="803875" y="1089950"/>
            <a:ext cx="37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u="sng"/>
              <a:t>Unified MC and Regulator Electronic Design</a:t>
            </a:r>
            <a:endParaRPr sz="2020" u="sng"/>
          </a:p>
        </p:txBody>
      </p:sp>
      <p:sp>
        <p:nvSpPr>
          <p:cNvPr id="527" name="Google Shape;527;p70"/>
          <p:cNvSpPr txBox="1"/>
          <p:nvPr>
            <p:ph idx="1" type="body"/>
          </p:nvPr>
        </p:nvSpPr>
        <p:spPr>
          <a:xfrm>
            <a:off x="803900" y="1835100"/>
            <a:ext cx="3594600" cy="29199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chemeClr val="dk1"/>
              </a:buClr>
              <a:buSzPts val="1200"/>
              <a:buChar char="●"/>
            </a:pPr>
            <a:r>
              <a:rPr lang="en" sz="1200">
                <a:solidFill>
                  <a:schemeClr val="dk1"/>
                </a:solidFill>
              </a:rPr>
              <a:t>Recommended</a:t>
            </a:r>
            <a:r>
              <a:rPr lang="en" sz="1200">
                <a:solidFill>
                  <a:schemeClr val="dk1"/>
                </a:solidFill>
              </a:rPr>
              <a:t> layout in the datasheet was referenced during the design process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Feedback resistors are placed close to the IC to reduce the length of the feedback connection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Vias to the GND plane are used to reduce trace </a:t>
            </a:r>
            <a:r>
              <a:rPr lang="en" sz="1200">
                <a:solidFill>
                  <a:schemeClr val="dk1"/>
                </a:solidFill>
              </a:rPr>
              <a:t>length</a:t>
            </a:r>
            <a:r>
              <a:rPr lang="en" sz="1200">
                <a:solidFill>
                  <a:schemeClr val="dk1"/>
                </a:solidFill>
              </a:rPr>
              <a:t> and improve connection to GND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Capacitors, inductors, and diodes are placed close to the IC to mitigate noise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Switching regulators are positioned further from the analog pins of the MCU to reduce noise </a:t>
            </a:r>
            <a:r>
              <a:rPr lang="en" sz="1200">
                <a:solidFill>
                  <a:schemeClr val="dk1"/>
                </a:solidFill>
              </a:rPr>
              <a:t>impact</a:t>
            </a:r>
            <a:r>
              <a:rPr lang="en" sz="1200">
                <a:solidFill>
                  <a:schemeClr val="dk1"/>
                </a:solidFill>
              </a:rPr>
              <a:t> from the regulators</a:t>
            </a:r>
            <a:endParaRPr sz="1200">
              <a:solidFill>
                <a:schemeClr val="dk1"/>
              </a:solidFill>
            </a:endParaRPr>
          </a:p>
        </p:txBody>
      </p:sp>
      <p:pic>
        <p:nvPicPr>
          <p:cNvPr id="528" name="Google Shape;528;p70"/>
          <p:cNvPicPr preferRelativeResize="0"/>
          <p:nvPr/>
        </p:nvPicPr>
        <p:blipFill>
          <a:blip r:embed="rId3">
            <a:alphaModFix/>
          </a:blip>
          <a:stretch>
            <a:fillRect/>
          </a:stretch>
        </p:blipFill>
        <p:spPr>
          <a:xfrm>
            <a:off x="7660100" y="202925"/>
            <a:ext cx="1117500" cy="1056900"/>
          </a:xfrm>
          <a:prstGeom prst="ellipse">
            <a:avLst/>
          </a:prstGeom>
          <a:noFill/>
          <a:ln cap="flat" cmpd="sng" w="19050">
            <a:solidFill>
              <a:schemeClr val="dk2"/>
            </a:solidFill>
            <a:prstDash val="solid"/>
            <a:round/>
            <a:headEnd len="sm" w="sm" type="none"/>
            <a:tailEnd len="sm" w="sm" type="none"/>
          </a:ln>
        </p:spPr>
      </p:pic>
      <p:pic>
        <p:nvPicPr>
          <p:cNvPr id="529" name="Google Shape;529;p70"/>
          <p:cNvPicPr preferRelativeResize="0"/>
          <p:nvPr/>
        </p:nvPicPr>
        <p:blipFill>
          <a:blip r:embed="rId4">
            <a:alphaModFix/>
          </a:blip>
          <a:stretch>
            <a:fillRect/>
          </a:stretch>
        </p:blipFill>
        <p:spPr>
          <a:xfrm>
            <a:off x="4481463" y="1319012"/>
            <a:ext cx="2106575" cy="2814814"/>
          </a:xfrm>
          <a:prstGeom prst="rect">
            <a:avLst/>
          </a:prstGeom>
          <a:noFill/>
          <a:ln cap="flat" cmpd="sng" w="19050">
            <a:solidFill>
              <a:schemeClr val="dk2"/>
            </a:solidFill>
            <a:prstDash val="solid"/>
            <a:round/>
            <a:headEnd len="sm" w="sm" type="none"/>
            <a:tailEnd len="sm" w="sm" type="none"/>
          </a:ln>
        </p:spPr>
      </p:pic>
      <p:pic>
        <p:nvPicPr>
          <p:cNvPr id="530" name="Google Shape;530;p70"/>
          <p:cNvPicPr preferRelativeResize="0"/>
          <p:nvPr/>
        </p:nvPicPr>
        <p:blipFill rotWithShape="1">
          <a:blip r:embed="rId5">
            <a:alphaModFix/>
          </a:blip>
          <a:srcRect b="794" l="1818" r="962" t="1059"/>
          <a:stretch/>
        </p:blipFill>
        <p:spPr>
          <a:xfrm>
            <a:off x="6671025" y="1303600"/>
            <a:ext cx="2106574" cy="2845651"/>
          </a:xfrm>
          <a:prstGeom prst="rect">
            <a:avLst/>
          </a:prstGeom>
          <a:noFill/>
          <a:ln>
            <a:noFill/>
          </a:ln>
        </p:spPr>
      </p:pic>
      <p:sp>
        <p:nvSpPr>
          <p:cNvPr id="531" name="Google Shape;531;p70"/>
          <p:cNvSpPr txBox="1"/>
          <p:nvPr/>
        </p:nvSpPr>
        <p:spPr>
          <a:xfrm>
            <a:off x="4481474" y="4133825"/>
            <a:ext cx="2077800" cy="62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Unified PCB Electronic Design</a:t>
            </a:r>
            <a:endParaRPr sz="1200">
              <a:solidFill>
                <a:schemeClr val="dk1"/>
              </a:solidFill>
            </a:endParaRPr>
          </a:p>
        </p:txBody>
      </p:sp>
      <p:sp>
        <p:nvSpPr>
          <p:cNvPr id="532" name="Google Shape;532;p70"/>
          <p:cNvSpPr txBox="1"/>
          <p:nvPr/>
        </p:nvSpPr>
        <p:spPr>
          <a:xfrm>
            <a:off x="6685412" y="4133825"/>
            <a:ext cx="2077800" cy="62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Unified PCB 3D Top View </a:t>
            </a:r>
            <a:endParaRPr sz="12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1"/>
          <p:cNvSpPr txBox="1"/>
          <p:nvPr>
            <p:ph type="title"/>
          </p:nvPr>
        </p:nvSpPr>
        <p:spPr>
          <a:xfrm>
            <a:off x="646600" y="1061500"/>
            <a:ext cx="5338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u="sng"/>
              <a:t>Unified MCU and Regulator Testing</a:t>
            </a:r>
            <a:endParaRPr sz="2020" u="sng"/>
          </a:p>
        </p:txBody>
      </p:sp>
      <p:sp>
        <p:nvSpPr>
          <p:cNvPr id="538" name="Google Shape;538;p71"/>
          <p:cNvSpPr txBox="1"/>
          <p:nvPr>
            <p:ph idx="1" type="body"/>
          </p:nvPr>
        </p:nvSpPr>
        <p:spPr>
          <a:xfrm>
            <a:off x="646600" y="1441375"/>
            <a:ext cx="4583700" cy="3304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200">
                <a:solidFill>
                  <a:schemeClr val="dk1"/>
                </a:solidFill>
              </a:rPr>
              <a:t>In testing we demonstrated functionality of the MCU and integrated regulators</a:t>
            </a:r>
            <a:endParaRPr b="1" sz="1200">
              <a:solidFill>
                <a:schemeClr val="dk1"/>
              </a:solidFill>
            </a:endParaRPr>
          </a:p>
          <a:p>
            <a:pPr indent="0" lvl="0" marL="0" rtl="0" algn="l">
              <a:spcBef>
                <a:spcPts val="1200"/>
              </a:spcBef>
              <a:spcAft>
                <a:spcPts val="0"/>
              </a:spcAft>
              <a:buNone/>
            </a:pPr>
            <a:r>
              <a:rPr b="1" lang="en" sz="1200">
                <a:solidFill>
                  <a:schemeClr val="dk1"/>
                </a:solidFill>
              </a:rPr>
              <a:t>Problems encountered:</a:t>
            </a:r>
            <a:r>
              <a:rPr lang="en" sz="1200">
                <a:solidFill>
                  <a:schemeClr val="dk1"/>
                </a:solidFill>
              </a:rPr>
              <a:t> A standalone version of the 24 to 3.3 voltage regulators began to drop voltage while testing under load.</a:t>
            </a:r>
            <a:endParaRPr sz="1200">
              <a:solidFill>
                <a:schemeClr val="dk1"/>
              </a:solidFill>
            </a:endParaRPr>
          </a:p>
          <a:p>
            <a:pPr indent="0" lvl="0" marL="0" rtl="0" algn="l">
              <a:spcBef>
                <a:spcPts val="1200"/>
              </a:spcBef>
              <a:spcAft>
                <a:spcPts val="0"/>
              </a:spcAft>
              <a:buNone/>
            </a:pPr>
            <a:r>
              <a:rPr b="1" lang="en" sz="1200">
                <a:solidFill>
                  <a:schemeClr val="dk1"/>
                </a:solidFill>
              </a:rPr>
              <a:t>Solutions:</a:t>
            </a:r>
            <a:r>
              <a:rPr lang="en" sz="1200">
                <a:solidFill>
                  <a:schemeClr val="dk1"/>
                </a:solidFill>
              </a:rPr>
              <a:t> The surface mount inductor on the earlier design was replaced with a through hole inductor with the proper voltage rating. </a:t>
            </a:r>
            <a:endParaRPr sz="1200">
              <a:solidFill>
                <a:schemeClr val="dk1"/>
              </a:solidFill>
            </a:endParaRPr>
          </a:p>
          <a:p>
            <a:pPr indent="0" lvl="0" marL="0" rtl="0" algn="l">
              <a:spcBef>
                <a:spcPts val="1200"/>
              </a:spcBef>
              <a:spcAft>
                <a:spcPts val="0"/>
              </a:spcAft>
              <a:buNone/>
            </a:pPr>
            <a:r>
              <a:rPr b="1" lang="en" sz="1200">
                <a:solidFill>
                  <a:schemeClr val="dk1"/>
                </a:solidFill>
              </a:rPr>
              <a:t>Results:</a:t>
            </a:r>
            <a:endParaRPr b="1" sz="1200">
              <a:solidFill>
                <a:schemeClr val="dk1"/>
              </a:solidFill>
            </a:endParaRPr>
          </a:p>
          <a:p>
            <a:pPr indent="-299085" lvl="0" marL="457200" rtl="0" algn="l">
              <a:spcBef>
                <a:spcPts val="1200"/>
              </a:spcBef>
              <a:spcAft>
                <a:spcPts val="0"/>
              </a:spcAft>
              <a:buClr>
                <a:schemeClr val="dk1"/>
              </a:buClr>
              <a:buSzPct val="100000"/>
              <a:buChar char="●"/>
            </a:pPr>
            <a:r>
              <a:rPr b="1" lang="en" sz="1200">
                <a:solidFill>
                  <a:schemeClr val="dk1"/>
                </a:solidFill>
              </a:rPr>
              <a:t>Correct voltage regulation: </a:t>
            </a:r>
            <a:r>
              <a:rPr lang="en" sz="1200">
                <a:solidFill>
                  <a:schemeClr val="dk1"/>
                </a:solidFill>
              </a:rPr>
              <a:t>3.3 and 5 volts were measured at the appropriate output pins.</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Test </a:t>
            </a:r>
            <a:r>
              <a:rPr b="1" lang="en" sz="1200">
                <a:solidFill>
                  <a:schemeClr val="dk1"/>
                </a:solidFill>
              </a:rPr>
              <a:t>under load:</a:t>
            </a:r>
            <a:r>
              <a:rPr lang="en" sz="1200">
                <a:solidFill>
                  <a:schemeClr val="dk1"/>
                </a:solidFill>
              </a:rPr>
              <a:t> regulators were tested outputting currents exceeding maximum expected loads for each regulator without dropping voltage.</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Functionality of the MCU:</a:t>
            </a:r>
            <a:r>
              <a:rPr lang="en" sz="1200">
                <a:solidFill>
                  <a:schemeClr val="dk1"/>
                </a:solidFill>
              </a:rPr>
              <a:t> the microcontroller successfully was booted and programmed to run a simple LED flashing </a:t>
            </a:r>
            <a:endParaRPr sz="1200">
              <a:solidFill>
                <a:schemeClr val="dk1"/>
              </a:solidFill>
            </a:endParaRPr>
          </a:p>
          <a:p>
            <a:pPr indent="-299085" lvl="0" marL="457200" rtl="0" algn="l">
              <a:spcBef>
                <a:spcPts val="0"/>
              </a:spcBef>
              <a:spcAft>
                <a:spcPts val="0"/>
              </a:spcAft>
              <a:buClr>
                <a:schemeClr val="dk1"/>
              </a:buClr>
              <a:buSzPct val="100000"/>
              <a:buChar char="●"/>
            </a:pPr>
            <a:r>
              <a:rPr b="1" lang="en" sz="1200">
                <a:solidFill>
                  <a:schemeClr val="dk1"/>
                </a:solidFill>
              </a:rPr>
              <a:t>Integration with CAN bus and motor controller systems</a:t>
            </a:r>
            <a:endParaRPr b="1" sz="1200">
              <a:solidFill>
                <a:schemeClr val="dk1"/>
              </a:solidFill>
            </a:endParaRPr>
          </a:p>
        </p:txBody>
      </p:sp>
      <p:pic>
        <p:nvPicPr>
          <p:cNvPr id="539" name="Google Shape;539;p71"/>
          <p:cNvPicPr preferRelativeResize="0"/>
          <p:nvPr/>
        </p:nvPicPr>
        <p:blipFill>
          <a:blip r:embed="rId3">
            <a:alphaModFix/>
          </a:blip>
          <a:stretch>
            <a:fillRect/>
          </a:stretch>
        </p:blipFill>
        <p:spPr>
          <a:xfrm>
            <a:off x="7660100" y="202925"/>
            <a:ext cx="1117500" cy="1056900"/>
          </a:xfrm>
          <a:prstGeom prst="ellipse">
            <a:avLst/>
          </a:prstGeom>
          <a:noFill/>
          <a:ln cap="flat" cmpd="sng" w="19050">
            <a:solidFill>
              <a:schemeClr val="dk2"/>
            </a:solidFill>
            <a:prstDash val="solid"/>
            <a:round/>
            <a:headEnd len="sm" w="sm" type="none"/>
            <a:tailEnd len="sm" w="sm" type="none"/>
          </a:ln>
        </p:spPr>
      </p:pic>
      <p:sp>
        <p:nvSpPr>
          <p:cNvPr id="540" name="Google Shape;540;p71"/>
          <p:cNvSpPr txBox="1"/>
          <p:nvPr/>
        </p:nvSpPr>
        <p:spPr>
          <a:xfrm>
            <a:off x="5935400" y="4199925"/>
            <a:ext cx="2072400" cy="6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Unified MCU PCB</a:t>
            </a:r>
            <a:endParaRPr sz="1800">
              <a:solidFill>
                <a:schemeClr val="dk1"/>
              </a:solidFill>
            </a:endParaRPr>
          </a:p>
        </p:txBody>
      </p:sp>
      <p:pic>
        <p:nvPicPr>
          <p:cNvPr id="541" name="Google Shape;541;p71"/>
          <p:cNvPicPr preferRelativeResize="0"/>
          <p:nvPr/>
        </p:nvPicPr>
        <p:blipFill>
          <a:blip r:embed="rId4">
            <a:alphaModFix/>
          </a:blip>
          <a:stretch>
            <a:fillRect/>
          </a:stretch>
        </p:blipFill>
        <p:spPr>
          <a:xfrm>
            <a:off x="5230300" y="1587974"/>
            <a:ext cx="3482580" cy="2611942"/>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1857475" y="438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Principles We Design Around</a:t>
            </a:r>
            <a:endParaRPr u="sng"/>
          </a:p>
        </p:txBody>
      </p:sp>
      <p:sp>
        <p:nvSpPr>
          <p:cNvPr id="105" name="Google Shape;105;p18"/>
          <p:cNvSpPr txBox="1"/>
          <p:nvPr>
            <p:ph idx="1" type="body"/>
          </p:nvPr>
        </p:nvSpPr>
        <p:spPr>
          <a:xfrm>
            <a:off x="192325" y="1167325"/>
            <a:ext cx="8520600" cy="3416400"/>
          </a:xfrm>
          <a:prstGeom prst="rect">
            <a:avLst/>
          </a:prstGeom>
        </p:spPr>
        <p:txBody>
          <a:bodyPr anchorCtr="0" anchor="t" bIns="91425" lIns="91425" spcFirstLastPara="1" rIns="91425" wrap="square" tIns="91425">
            <a:noAutofit/>
          </a:bodyPr>
          <a:lstStyle/>
          <a:p>
            <a:pPr indent="-315912" lvl="0" marL="457200" rtl="0" algn="l">
              <a:lnSpc>
                <a:spcPct val="95000"/>
              </a:lnSpc>
              <a:spcBef>
                <a:spcPts val="1200"/>
              </a:spcBef>
              <a:spcAft>
                <a:spcPts val="0"/>
              </a:spcAft>
              <a:buClr>
                <a:schemeClr val="dk1"/>
              </a:buClr>
              <a:buSzPts val="1375"/>
              <a:buAutoNum type="arabicPeriod"/>
            </a:pPr>
            <a:r>
              <a:rPr b="1" lang="en" sz="1375">
                <a:solidFill>
                  <a:schemeClr val="dk1"/>
                </a:solidFill>
              </a:rPr>
              <a:t>Elimination of Gear Reductions</a:t>
            </a:r>
            <a:endParaRPr b="1"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Cost Savings</a:t>
            </a:r>
            <a:r>
              <a:rPr lang="en" sz="1375">
                <a:solidFill>
                  <a:schemeClr val="dk1"/>
                </a:solidFill>
              </a:rPr>
              <a:t>: Direct drive with stepper motors removes the need for expensive gearboxes.</a:t>
            </a:r>
            <a:endParaRPr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Reduced Complexity</a:t>
            </a:r>
            <a:r>
              <a:rPr lang="en" sz="1375">
                <a:solidFill>
                  <a:schemeClr val="dk1"/>
                </a:solidFill>
              </a:rPr>
              <a:t>: Fewer components mean simpler assembly and less potential for mechanical failure.</a:t>
            </a:r>
            <a:endParaRPr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Enhanced Reliability</a:t>
            </a:r>
            <a:r>
              <a:rPr lang="en" sz="1375">
                <a:solidFill>
                  <a:schemeClr val="dk1"/>
                </a:solidFill>
              </a:rPr>
              <a:t>: Direct connection minimizes backlash and wear over time.</a:t>
            </a:r>
            <a:endParaRPr sz="1375">
              <a:solidFill>
                <a:schemeClr val="dk1"/>
              </a:solidFill>
            </a:endParaRPr>
          </a:p>
          <a:p>
            <a:pPr indent="-315912" lvl="0" marL="457200" rtl="0" algn="l">
              <a:lnSpc>
                <a:spcPct val="95000"/>
              </a:lnSpc>
              <a:spcBef>
                <a:spcPts val="0"/>
              </a:spcBef>
              <a:spcAft>
                <a:spcPts val="0"/>
              </a:spcAft>
              <a:buClr>
                <a:schemeClr val="dk1"/>
              </a:buClr>
              <a:buSzPts val="1375"/>
              <a:buAutoNum type="arabicPeriod"/>
            </a:pPr>
            <a:r>
              <a:rPr b="1" lang="en" sz="1375">
                <a:solidFill>
                  <a:schemeClr val="dk1"/>
                </a:solidFill>
              </a:rPr>
              <a:t>Utilization of Linkage Mechanisms</a:t>
            </a:r>
            <a:endParaRPr b="1"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Ease of Manufacturing</a:t>
            </a:r>
            <a:r>
              <a:rPr lang="en" sz="1375">
                <a:solidFill>
                  <a:schemeClr val="dk1"/>
                </a:solidFill>
              </a:rPr>
              <a:t>: Simplified design allows for straightforward production processes.</a:t>
            </a:r>
            <a:endParaRPr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Scalability</a:t>
            </a:r>
            <a:r>
              <a:rPr lang="en" sz="1375">
                <a:solidFill>
                  <a:schemeClr val="dk1"/>
                </a:solidFill>
              </a:rPr>
              <a:t>: Modular linkage components make customization and scaling efficient.</a:t>
            </a:r>
            <a:endParaRPr sz="1375">
              <a:solidFill>
                <a:schemeClr val="dk1"/>
              </a:solidFill>
            </a:endParaRPr>
          </a:p>
          <a:p>
            <a:pPr indent="-315912" lvl="0" marL="457200" rtl="0" algn="l">
              <a:lnSpc>
                <a:spcPct val="95000"/>
              </a:lnSpc>
              <a:spcBef>
                <a:spcPts val="0"/>
              </a:spcBef>
              <a:spcAft>
                <a:spcPts val="0"/>
              </a:spcAft>
              <a:buClr>
                <a:schemeClr val="dk1"/>
              </a:buClr>
              <a:buSzPts val="1375"/>
              <a:buAutoNum type="arabicPeriod"/>
            </a:pPr>
            <a:r>
              <a:rPr b="1" lang="en" sz="1375">
                <a:solidFill>
                  <a:schemeClr val="dk1"/>
                </a:solidFill>
              </a:rPr>
              <a:t>Benefits of Stepper Motors Over Brushed DC Servos</a:t>
            </a:r>
            <a:endParaRPr b="1"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High Precision Control</a:t>
            </a:r>
            <a:endParaRPr b="1" sz="1375">
              <a:solidFill>
                <a:schemeClr val="dk1"/>
              </a:solidFill>
            </a:endParaRPr>
          </a:p>
          <a:p>
            <a:pPr indent="-315912" lvl="2" marL="1371600" rtl="0" algn="l">
              <a:lnSpc>
                <a:spcPct val="95000"/>
              </a:lnSpc>
              <a:spcBef>
                <a:spcPts val="0"/>
              </a:spcBef>
              <a:spcAft>
                <a:spcPts val="0"/>
              </a:spcAft>
              <a:buClr>
                <a:schemeClr val="dk1"/>
              </a:buClr>
              <a:buSzPts val="1375"/>
              <a:buChar char="■"/>
            </a:pPr>
            <a:r>
              <a:rPr lang="en" sz="1375">
                <a:solidFill>
                  <a:schemeClr val="dk1"/>
                </a:solidFill>
              </a:rPr>
              <a:t>Stepper motors offer excellent positioning accuracy without the need for feedback systems.</a:t>
            </a:r>
            <a:endParaRPr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Improved Durability</a:t>
            </a:r>
            <a:endParaRPr b="1" sz="1375">
              <a:solidFill>
                <a:schemeClr val="dk1"/>
              </a:solidFill>
            </a:endParaRPr>
          </a:p>
          <a:p>
            <a:pPr indent="-315912" lvl="2" marL="1371600" rtl="0" algn="l">
              <a:lnSpc>
                <a:spcPct val="95000"/>
              </a:lnSpc>
              <a:spcBef>
                <a:spcPts val="0"/>
              </a:spcBef>
              <a:spcAft>
                <a:spcPts val="0"/>
              </a:spcAft>
              <a:buClr>
                <a:schemeClr val="dk1"/>
              </a:buClr>
              <a:buSzPts val="1375"/>
              <a:buChar char="■"/>
            </a:pPr>
            <a:r>
              <a:rPr lang="en" sz="1375">
                <a:solidFill>
                  <a:schemeClr val="dk1"/>
                </a:solidFill>
              </a:rPr>
              <a:t>No brushes mean less maintenance and longer motor life.</a:t>
            </a:r>
            <a:endParaRPr sz="1375">
              <a:solidFill>
                <a:schemeClr val="dk1"/>
              </a:solidFill>
            </a:endParaRPr>
          </a:p>
          <a:p>
            <a:pPr indent="-315912" lvl="1" marL="914400" rtl="0" algn="l">
              <a:lnSpc>
                <a:spcPct val="95000"/>
              </a:lnSpc>
              <a:spcBef>
                <a:spcPts val="0"/>
              </a:spcBef>
              <a:spcAft>
                <a:spcPts val="0"/>
              </a:spcAft>
              <a:buClr>
                <a:schemeClr val="dk1"/>
              </a:buClr>
              <a:buSzPts val="1375"/>
              <a:buChar char="○"/>
            </a:pPr>
            <a:r>
              <a:rPr b="1" lang="en" sz="1375">
                <a:solidFill>
                  <a:schemeClr val="dk1"/>
                </a:solidFill>
              </a:rPr>
              <a:t>Energy Efficiency</a:t>
            </a:r>
            <a:endParaRPr b="1" sz="1375">
              <a:solidFill>
                <a:schemeClr val="dk1"/>
              </a:solidFill>
            </a:endParaRPr>
          </a:p>
          <a:p>
            <a:pPr indent="-315912" lvl="2" marL="1371600" rtl="0" algn="l">
              <a:lnSpc>
                <a:spcPct val="95000"/>
              </a:lnSpc>
              <a:spcBef>
                <a:spcPts val="0"/>
              </a:spcBef>
              <a:spcAft>
                <a:spcPts val="0"/>
              </a:spcAft>
              <a:buClr>
                <a:schemeClr val="dk1"/>
              </a:buClr>
              <a:buSzPts val="1375"/>
              <a:buChar char="■"/>
            </a:pPr>
            <a:r>
              <a:rPr lang="en" sz="1375">
                <a:solidFill>
                  <a:schemeClr val="dk1"/>
                </a:solidFill>
              </a:rPr>
              <a:t>Consumes power proportionally to the workload, leading to energy savings.</a:t>
            </a:r>
            <a:endParaRPr sz="1375">
              <a:solidFill>
                <a:schemeClr val="dk1"/>
              </a:solidFill>
            </a:endParaRPr>
          </a:p>
          <a:p>
            <a:pPr indent="0" lvl="0" marL="0" rtl="0" algn="l">
              <a:lnSpc>
                <a:spcPct val="95000"/>
              </a:lnSpc>
              <a:spcBef>
                <a:spcPts val="1200"/>
              </a:spcBef>
              <a:spcAft>
                <a:spcPts val="0"/>
              </a:spcAft>
              <a:buSzPts val="275"/>
              <a:buNone/>
            </a:pPr>
            <a:r>
              <a:t/>
            </a:r>
            <a:endParaRPr sz="375">
              <a:solidFill>
                <a:schemeClr val="dk1"/>
              </a:solidFill>
            </a:endParaRPr>
          </a:p>
          <a:p>
            <a:pPr indent="0" lvl="0" marL="0" rtl="0" algn="l">
              <a:lnSpc>
                <a:spcPct val="95000"/>
              </a:lnSpc>
              <a:spcBef>
                <a:spcPts val="1200"/>
              </a:spcBef>
              <a:spcAft>
                <a:spcPts val="1200"/>
              </a:spcAft>
              <a:buSzPts val="275"/>
              <a:buNone/>
            </a:pPr>
            <a:r>
              <a:t/>
            </a:r>
            <a:endParaRPr sz="500">
              <a:solidFill>
                <a:schemeClr val="dk1"/>
              </a:solidFill>
            </a:endParaRPr>
          </a:p>
        </p:txBody>
      </p:sp>
      <p:pic>
        <p:nvPicPr>
          <p:cNvPr id="106" name="Google Shape;106;p18"/>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2"/>
          <p:cNvSpPr txBox="1"/>
          <p:nvPr/>
        </p:nvSpPr>
        <p:spPr>
          <a:xfrm>
            <a:off x="7386900" y="3287050"/>
            <a:ext cx="1563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Current Sensor PCB</a:t>
            </a:r>
            <a:endParaRPr/>
          </a:p>
        </p:txBody>
      </p:sp>
      <p:sp>
        <p:nvSpPr>
          <p:cNvPr id="547" name="Google Shape;547;p72"/>
          <p:cNvSpPr txBox="1"/>
          <p:nvPr>
            <p:ph type="title"/>
          </p:nvPr>
        </p:nvSpPr>
        <p:spPr>
          <a:xfrm>
            <a:off x="889275" y="95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Current Sensor PCB</a:t>
            </a:r>
            <a:endParaRPr u="sng"/>
          </a:p>
        </p:txBody>
      </p:sp>
      <p:pic>
        <p:nvPicPr>
          <p:cNvPr id="548" name="Google Shape;548;p72"/>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pic>
        <p:nvPicPr>
          <p:cNvPr id="549" name="Google Shape;549;p72"/>
          <p:cNvPicPr preferRelativeResize="0"/>
          <p:nvPr/>
        </p:nvPicPr>
        <p:blipFill rotWithShape="1">
          <a:blip r:embed="rId4">
            <a:alphaModFix/>
          </a:blip>
          <a:srcRect b="27037" l="2102" r="9931" t="4233"/>
          <a:stretch/>
        </p:blipFill>
        <p:spPr>
          <a:xfrm>
            <a:off x="4040200" y="1152475"/>
            <a:ext cx="3346703" cy="1273607"/>
          </a:xfrm>
          <a:prstGeom prst="rect">
            <a:avLst/>
          </a:prstGeom>
          <a:noFill/>
          <a:ln>
            <a:noFill/>
          </a:ln>
        </p:spPr>
      </p:pic>
      <p:sp>
        <p:nvSpPr>
          <p:cNvPr id="550" name="Google Shape;550;p72"/>
          <p:cNvSpPr txBox="1"/>
          <p:nvPr/>
        </p:nvSpPr>
        <p:spPr>
          <a:xfrm>
            <a:off x="7386900" y="1594775"/>
            <a:ext cx="1563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Current Sensor</a:t>
            </a:r>
            <a:r>
              <a:rPr lang="en">
                <a:solidFill>
                  <a:schemeClr val="dk1"/>
                </a:solidFill>
              </a:rPr>
              <a:t> PCB Electronic Design</a:t>
            </a:r>
            <a:endParaRPr/>
          </a:p>
        </p:txBody>
      </p:sp>
      <p:pic>
        <p:nvPicPr>
          <p:cNvPr id="551" name="Google Shape;551;p72"/>
          <p:cNvPicPr preferRelativeResize="0"/>
          <p:nvPr/>
        </p:nvPicPr>
        <p:blipFill rotWithShape="1">
          <a:blip r:embed="rId5">
            <a:alphaModFix/>
          </a:blip>
          <a:srcRect b="28947" l="33496" r="42449" t="41885"/>
          <a:stretch/>
        </p:blipFill>
        <p:spPr>
          <a:xfrm rot="5400000">
            <a:off x="5117228" y="1500077"/>
            <a:ext cx="1325549" cy="3479598"/>
          </a:xfrm>
          <a:prstGeom prst="rect">
            <a:avLst/>
          </a:prstGeom>
          <a:noFill/>
          <a:ln>
            <a:noFill/>
          </a:ln>
        </p:spPr>
      </p:pic>
      <p:sp>
        <p:nvSpPr>
          <p:cNvPr id="552" name="Google Shape;552;p72"/>
          <p:cNvSpPr txBox="1"/>
          <p:nvPr>
            <p:ph idx="1" type="body"/>
          </p:nvPr>
        </p:nvSpPr>
        <p:spPr>
          <a:xfrm>
            <a:off x="311700" y="1531675"/>
            <a:ext cx="3633300" cy="3416400"/>
          </a:xfrm>
          <a:prstGeom prst="rect">
            <a:avLst/>
          </a:prstGeom>
        </p:spPr>
        <p:txBody>
          <a:bodyPr anchorCtr="0" anchor="t" bIns="91425" lIns="91425" spcFirstLastPara="1" rIns="91425" wrap="square" tIns="91425">
            <a:noAutofit/>
          </a:bodyPr>
          <a:lstStyle/>
          <a:p>
            <a:pPr indent="-307022" lvl="0" marL="457200" rtl="0" algn="l">
              <a:lnSpc>
                <a:spcPct val="95000"/>
              </a:lnSpc>
              <a:spcBef>
                <a:spcPts val="0"/>
              </a:spcBef>
              <a:spcAft>
                <a:spcPts val="0"/>
              </a:spcAft>
              <a:buClr>
                <a:schemeClr val="dk1"/>
              </a:buClr>
              <a:buSzPts val="1235"/>
              <a:buChar char="●"/>
            </a:pPr>
            <a:r>
              <a:rPr b="1" lang="en" sz="1235">
                <a:solidFill>
                  <a:schemeClr val="dk1"/>
                </a:solidFill>
              </a:rPr>
              <a:t>100 mil traces used for IP+ to IP-</a:t>
            </a:r>
            <a:r>
              <a:rPr lang="en" sz="1235">
                <a:solidFill>
                  <a:schemeClr val="dk1"/>
                </a:solidFill>
              </a:rPr>
              <a:t> on both top and bottom layers, with multiple vias to prevent overheating under maximum current.</a:t>
            </a:r>
            <a:endParaRPr sz="1235">
              <a:solidFill>
                <a:schemeClr val="dk1"/>
              </a:solidFill>
            </a:endParaRPr>
          </a:p>
          <a:p>
            <a:pPr indent="-307022" lvl="0" marL="457200" rtl="0" algn="l">
              <a:lnSpc>
                <a:spcPct val="95000"/>
              </a:lnSpc>
              <a:spcBef>
                <a:spcPts val="0"/>
              </a:spcBef>
              <a:spcAft>
                <a:spcPts val="0"/>
              </a:spcAft>
              <a:buClr>
                <a:schemeClr val="dk1"/>
              </a:buClr>
              <a:buSzPts val="1235"/>
              <a:buChar char="●"/>
            </a:pPr>
            <a:r>
              <a:rPr b="1" lang="en" sz="1235">
                <a:solidFill>
                  <a:schemeClr val="dk1"/>
                </a:solidFill>
              </a:rPr>
              <a:t>Decoupling capacitors</a:t>
            </a:r>
            <a:r>
              <a:rPr lang="en" sz="1235">
                <a:solidFill>
                  <a:schemeClr val="dk1"/>
                </a:solidFill>
              </a:rPr>
              <a:t> placed close to the IC to stabilize voltage and reduce noise.</a:t>
            </a:r>
            <a:endParaRPr sz="1235">
              <a:solidFill>
                <a:schemeClr val="dk1"/>
              </a:solidFill>
            </a:endParaRPr>
          </a:p>
          <a:p>
            <a:pPr indent="-307022" lvl="0" marL="457200" rtl="0" algn="l">
              <a:lnSpc>
                <a:spcPct val="95000"/>
              </a:lnSpc>
              <a:spcBef>
                <a:spcPts val="0"/>
              </a:spcBef>
              <a:spcAft>
                <a:spcPts val="0"/>
              </a:spcAft>
              <a:buClr>
                <a:schemeClr val="dk1"/>
              </a:buClr>
              <a:buSzPts val="1235"/>
              <a:buChar char="●"/>
            </a:pPr>
            <a:r>
              <a:rPr lang="en" sz="1235">
                <a:solidFill>
                  <a:schemeClr val="dk1"/>
                </a:solidFill>
              </a:rPr>
              <a:t>A </a:t>
            </a:r>
            <a:r>
              <a:rPr b="1" lang="en" sz="1235">
                <a:solidFill>
                  <a:schemeClr val="dk1"/>
                </a:solidFill>
              </a:rPr>
              <a:t>power indicator LED </a:t>
            </a:r>
            <a:r>
              <a:rPr lang="en" sz="1235">
                <a:solidFill>
                  <a:schemeClr val="dk1"/>
                </a:solidFill>
              </a:rPr>
              <a:t>included for visual confirmation of circuit functionality.</a:t>
            </a:r>
            <a:endParaRPr sz="1235">
              <a:solidFill>
                <a:schemeClr val="dk1"/>
              </a:solidFill>
            </a:endParaRPr>
          </a:p>
          <a:p>
            <a:pPr indent="-307022" lvl="0" marL="457200" rtl="0" algn="l">
              <a:lnSpc>
                <a:spcPct val="95000"/>
              </a:lnSpc>
              <a:spcBef>
                <a:spcPts val="0"/>
              </a:spcBef>
              <a:spcAft>
                <a:spcPts val="0"/>
              </a:spcAft>
              <a:buClr>
                <a:schemeClr val="dk1"/>
              </a:buClr>
              <a:buSzPts val="1235"/>
              <a:buChar char="●"/>
            </a:pPr>
            <a:r>
              <a:rPr b="1" lang="en" sz="1235">
                <a:solidFill>
                  <a:schemeClr val="dk1"/>
                </a:solidFill>
              </a:rPr>
              <a:t>Screw terminals</a:t>
            </a:r>
            <a:r>
              <a:rPr lang="en" sz="1235">
                <a:solidFill>
                  <a:schemeClr val="dk1"/>
                </a:solidFill>
              </a:rPr>
              <a:t> used to allow for thicker, secure wire connections.</a:t>
            </a:r>
            <a:endParaRPr sz="1235">
              <a:solidFill>
                <a:schemeClr val="dk1"/>
              </a:solidFill>
            </a:endParaRPr>
          </a:p>
          <a:p>
            <a:pPr indent="-307022" lvl="0" marL="457200" rtl="0" algn="l">
              <a:lnSpc>
                <a:spcPct val="95000"/>
              </a:lnSpc>
              <a:spcBef>
                <a:spcPts val="0"/>
              </a:spcBef>
              <a:spcAft>
                <a:spcPts val="0"/>
              </a:spcAft>
              <a:buClr>
                <a:schemeClr val="dk1"/>
              </a:buClr>
              <a:buSzPts val="1235"/>
              <a:buChar char="●"/>
            </a:pPr>
            <a:r>
              <a:rPr b="1" lang="en" sz="1235">
                <a:solidFill>
                  <a:schemeClr val="dk1"/>
                </a:solidFill>
              </a:rPr>
              <a:t>Compact and efficient design </a:t>
            </a:r>
            <a:r>
              <a:rPr lang="en" sz="1235">
                <a:solidFill>
                  <a:schemeClr val="dk1"/>
                </a:solidFill>
              </a:rPr>
              <a:t>for simplicity.</a:t>
            </a:r>
            <a:endParaRPr sz="1235">
              <a:solidFill>
                <a:schemeClr val="dk1"/>
              </a:solidFill>
            </a:endParaRPr>
          </a:p>
          <a:p>
            <a:pPr indent="-307022" lvl="0" marL="457200" rtl="0" algn="l">
              <a:lnSpc>
                <a:spcPct val="95000"/>
              </a:lnSpc>
              <a:spcBef>
                <a:spcPts val="0"/>
              </a:spcBef>
              <a:spcAft>
                <a:spcPts val="0"/>
              </a:spcAft>
              <a:buClr>
                <a:schemeClr val="dk1"/>
              </a:buClr>
              <a:buSzPts val="1235"/>
              <a:buChar char="●"/>
            </a:pPr>
            <a:r>
              <a:rPr b="1" lang="en" sz="1235">
                <a:solidFill>
                  <a:schemeClr val="dk1"/>
                </a:solidFill>
              </a:rPr>
              <a:t>Ground pou</a:t>
            </a:r>
            <a:r>
              <a:rPr lang="en" sz="1235">
                <a:solidFill>
                  <a:schemeClr val="dk1"/>
                </a:solidFill>
              </a:rPr>
              <a:t>r applied for enhanced EMI protection and thermal dissipation.</a:t>
            </a:r>
            <a:endParaRPr sz="149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3"/>
          <p:cNvSpPr txBox="1"/>
          <p:nvPr>
            <p:ph type="title"/>
          </p:nvPr>
        </p:nvSpPr>
        <p:spPr>
          <a:xfrm>
            <a:off x="1132475" y="749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Current Sensor Testing</a:t>
            </a:r>
            <a:endParaRPr u="sng"/>
          </a:p>
        </p:txBody>
      </p:sp>
      <p:sp>
        <p:nvSpPr>
          <p:cNvPr id="558" name="Google Shape;558;p73"/>
          <p:cNvSpPr txBox="1"/>
          <p:nvPr>
            <p:ph idx="1" type="body"/>
          </p:nvPr>
        </p:nvSpPr>
        <p:spPr>
          <a:xfrm>
            <a:off x="331975" y="1321725"/>
            <a:ext cx="4520700" cy="3416400"/>
          </a:xfrm>
          <a:prstGeom prst="rect">
            <a:avLst/>
          </a:prstGeom>
        </p:spPr>
        <p:txBody>
          <a:bodyPr anchorCtr="0" anchor="t" bIns="91425" lIns="91425" spcFirstLastPara="1" rIns="91425" wrap="square" tIns="91425">
            <a:noAutofit/>
          </a:bodyPr>
          <a:lstStyle/>
          <a:p>
            <a:pPr indent="-305911" lvl="0" marL="457200" rtl="0" algn="l">
              <a:spcBef>
                <a:spcPts val="0"/>
              </a:spcBef>
              <a:spcAft>
                <a:spcPts val="0"/>
              </a:spcAft>
              <a:buClr>
                <a:schemeClr val="dk1"/>
              </a:buClr>
              <a:buSzPts val="1218"/>
              <a:buChar char="●"/>
            </a:pPr>
            <a:r>
              <a:rPr b="1" lang="en" sz="1217">
                <a:solidFill>
                  <a:schemeClr val="dk1"/>
                </a:solidFill>
              </a:rPr>
              <a:t>Initial Setup:</a:t>
            </a:r>
            <a:r>
              <a:rPr lang="en" sz="1217">
                <a:solidFill>
                  <a:schemeClr val="dk1"/>
                </a:solidFill>
              </a:rPr>
              <a:t> Connected the PCB output (Vout) to an Arduino’s analog pin for testing</a:t>
            </a:r>
            <a:endParaRPr sz="1217">
              <a:solidFill>
                <a:schemeClr val="dk1"/>
              </a:solidFill>
            </a:endParaRPr>
          </a:p>
          <a:p>
            <a:pPr indent="-305911" lvl="0" marL="457200" rtl="0" algn="l">
              <a:spcBef>
                <a:spcPts val="0"/>
              </a:spcBef>
              <a:spcAft>
                <a:spcPts val="0"/>
              </a:spcAft>
              <a:buClr>
                <a:schemeClr val="dk1"/>
              </a:buClr>
              <a:buSzPts val="1218"/>
              <a:buChar char="●"/>
            </a:pPr>
            <a:r>
              <a:rPr b="1" lang="en" sz="1217">
                <a:solidFill>
                  <a:schemeClr val="dk1"/>
                </a:solidFill>
              </a:rPr>
              <a:t>Testing Code:</a:t>
            </a:r>
            <a:r>
              <a:rPr lang="en" sz="1217">
                <a:solidFill>
                  <a:schemeClr val="dk1"/>
                </a:solidFill>
              </a:rPr>
              <a:t> Used Arduino code to read analog values from the sensor, convert them to voltag</a:t>
            </a:r>
            <a:r>
              <a:rPr lang="en" sz="1217">
                <a:solidFill>
                  <a:schemeClr val="dk1"/>
                </a:solidFill>
              </a:rPr>
              <a:t>e.</a:t>
            </a:r>
            <a:endParaRPr sz="1217">
              <a:solidFill>
                <a:schemeClr val="dk1"/>
              </a:solidFill>
            </a:endParaRPr>
          </a:p>
          <a:p>
            <a:pPr indent="-305911" lvl="2" marL="1371600" rtl="0" algn="l">
              <a:spcBef>
                <a:spcPts val="0"/>
              </a:spcBef>
              <a:spcAft>
                <a:spcPts val="0"/>
              </a:spcAft>
              <a:buClr>
                <a:schemeClr val="dk1"/>
              </a:buClr>
              <a:buSzPts val="1218"/>
              <a:buChar char="■"/>
            </a:pPr>
            <a:r>
              <a:rPr lang="en" sz="1217">
                <a:solidFill>
                  <a:schemeClr val="dk1"/>
                </a:solidFill>
              </a:rPr>
              <a:t>Sampled analog readings multiple times for accuracy.</a:t>
            </a:r>
            <a:endParaRPr sz="1217">
              <a:solidFill>
                <a:schemeClr val="dk1"/>
              </a:solidFill>
            </a:endParaRPr>
          </a:p>
          <a:p>
            <a:pPr indent="-305911" lvl="2" marL="1371600" rtl="0" algn="l">
              <a:spcBef>
                <a:spcPts val="0"/>
              </a:spcBef>
              <a:spcAft>
                <a:spcPts val="0"/>
              </a:spcAft>
              <a:buClr>
                <a:schemeClr val="dk1"/>
              </a:buClr>
              <a:buSzPts val="1218"/>
              <a:buChar char="■"/>
            </a:pPr>
            <a:r>
              <a:rPr lang="en" sz="1217">
                <a:solidFill>
                  <a:schemeClr val="dk1"/>
                </a:solidFill>
              </a:rPr>
              <a:t>Applied calibration offset to account for sensor variations.</a:t>
            </a:r>
            <a:endParaRPr sz="1217">
              <a:solidFill>
                <a:schemeClr val="dk1"/>
              </a:solidFill>
            </a:endParaRPr>
          </a:p>
          <a:p>
            <a:pPr indent="-305911" lvl="2" marL="1371600" rtl="0" algn="l">
              <a:spcBef>
                <a:spcPts val="0"/>
              </a:spcBef>
              <a:spcAft>
                <a:spcPts val="0"/>
              </a:spcAft>
              <a:buClr>
                <a:schemeClr val="dk1"/>
              </a:buClr>
              <a:buSzPts val="1218"/>
              <a:buChar char="■"/>
            </a:pPr>
            <a:r>
              <a:rPr lang="en" sz="1217">
                <a:solidFill>
                  <a:schemeClr val="dk1"/>
                </a:solidFill>
              </a:rPr>
              <a:t>Displayed averaged current values on the Serial Monitor.</a:t>
            </a:r>
            <a:endParaRPr sz="1217">
              <a:solidFill>
                <a:schemeClr val="dk1"/>
              </a:solidFill>
            </a:endParaRPr>
          </a:p>
          <a:p>
            <a:pPr indent="-305911" lvl="0" marL="457200" rtl="0" algn="l">
              <a:spcBef>
                <a:spcPts val="0"/>
              </a:spcBef>
              <a:spcAft>
                <a:spcPts val="0"/>
              </a:spcAft>
              <a:buClr>
                <a:schemeClr val="dk1"/>
              </a:buClr>
              <a:buSzPts val="1218"/>
              <a:buChar char="●"/>
            </a:pPr>
            <a:r>
              <a:rPr b="1" lang="en" sz="1217">
                <a:solidFill>
                  <a:schemeClr val="dk1"/>
                </a:solidFill>
              </a:rPr>
              <a:t>Load Testing:</a:t>
            </a:r>
            <a:r>
              <a:rPr lang="en" sz="1217">
                <a:solidFill>
                  <a:schemeClr val="dk1"/>
                </a:solidFill>
              </a:rPr>
              <a:t> Connected a load in series between </a:t>
            </a:r>
            <a:r>
              <a:rPr b="1" lang="en" sz="1217">
                <a:solidFill>
                  <a:schemeClr val="dk1"/>
                </a:solidFill>
              </a:rPr>
              <a:t>IP+</a:t>
            </a:r>
            <a:r>
              <a:rPr lang="en" sz="1217">
                <a:solidFill>
                  <a:schemeClr val="dk1"/>
                </a:solidFill>
              </a:rPr>
              <a:t> and </a:t>
            </a:r>
            <a:r>
              <a:rPr b="1" lang="en" sz="1217">
                <a:solidFill>
                  <a:schemeClr val="dk1"/>
                </a:solidFill>
              </a:rPr>
              <a:t>IP-</a:t>
            </a:r>
            <a:r>
              <a:rPr lang="en" sz="1217">
                <a:solidFill>
                  <a:schemeClr val="dk1"/>
                </a:solidFill>
              </a:rPr>
              <a:t> to verify current measurements against known loads.</a:t>
            </a:r>
            <a:endParaRPr sz="1217">
              <a:solidFill>
                <a:schemeClr val="dk1"/>
              </a:solidFill>
            </a:endParaRPr>
          </a:p>
          <a:p>
            <a:pPr indent="-305911" lvl="0" marL="457200" rtl="0" algn="l">
              <a:spcBef>
                <a:spcPts val="0"/>
              </a:spcBef>
              <a:spcAft>
                <a:spcPts val="0"/>
              </a:spcAft>
              <a:buClr>
                <a:schemeClr val="dk1"/>
              </a:buClr>
              <a:buSzPts val="1218"/>
              <a:buChar char="●"/>
            </a:pPr>
            <a:r>
              <a:rPr b="1" lang="en" sz="1217">
                <a:solidFill>
                  <a:schemeClr val="dk1"/>
                </a:solidFill>
              </a:rPr>
              <a:t>Calibration Challenges:</a:t>
            </a:r>
            <a:r>
              <a:rPr lang="en" sz="1217">
                <a:solidFill>
                  <a:schemeClr val="dk1"/>
                </a:solidFill>
              </a:rPr>
              <a:t> Found that different sensors required unique offsets, which were adjusted and reflected in the MCU code for accuracy.</a:t>
            </a:r>
            <a:endParaRPr sz="1495"/>
          </a:p>
        </p:txBody>
      </p:sp>
      <p:pic>
        <p:nvPicPr>
          <p:cNvPr id="559" name="Google Shape;559;p73"/>
          <p:cNvPicPr preferRelativeResize="0"/>
          <p:nvPr/>
        </p:nvPicPr>
        <p:blipFill>
          <a:blip r:embed="rId3">
            <a:alphaModFix/>
          </a:blip>
          <a:stretch>
            <a:fillRect/>
          </a:stretch>
        </p:blipFill>
        <p:spPr>
          <a:xfrm>
            <a:off x="7869450" y="243100"/>
            <a:ext cx="928200" cy="868500"/>
          </a:xfrm>
          <a:prstGeom prst="ellipse">
            <a:avLst/>
          </a:prstGeom>
          <a:noFill/>
          <a:ln cap="flat" cmpd="sng" w="19050">
            <a:solidFill>
              <a:schemeClr val="dk2"/>
            </a:solidFill>
            <a:prstDash val="solid"/>
            <a:round/>
            <a:headEnd len="sm" w="sm" type="none"/>
            <a:tailEnd len="sm" w="sm" type="none"/>
          </a:ln>
        </p:spPr>
      </p:pic>
      <p:pic>
        <p:nvPicPr>
          <p:cNvPr id="560" name="Google Shape;560;p73"/>
          <p:cNvPicPr preferRelativeResize="0"/>
          <p:nvPr/>
        </p:nvPicPr>
        <p:blipFill rotWithShape="1">
          <a:blip r:embed="rId4">
            <a:alphaModFix/>
          </a:blip>
          <a:srcRect b="19694" l="0" r="0" t="44426"/>
          <a:stretch/>
        </p:blipFill>
        <p:spPr>
          <a:xfrm>
            <a:off x="4852675" y="1629025"/>
            <a:ext cx="3941276" cy="1885450"/>
          </a:xfrm>
          <a:prstGeom prst="rect">
            <a:avLst/>
          </a:prstGeom>
          <a:noFill/>
          <a:ln cap="flat" cmpd="sng" w="28575">
            <a:solidFill>
              <a:schemeClr val="dk2"/>
            </a:solidFill>
            <a:prstDash val="solid"/>
            <a:round/>
            <a:headEnd len="sm" w="sm" type="none"/>
            <a:tailEnd len="sm" w="sm" type="none"/>
          </a:ln>
        </p:spPr>
      </p:pic>
      <p:sp>
        <p:nvSpPr>
          <p:cNvPr id="561" name="Google Shape;561;p73"/>
          <p:cNvSpPr txBox="1"/>
          <p:nvPr/>
        </p:nvSpPr>
        <p:spPr>
          <a:xfrm>
            <a:off x="5331863" y="3564900"/>
            <a:ext cx="298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Current Sensor PCB Wired Up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4"/>
          <p:cNvSpPr txBox="1"/>
          <p:nvPr>
            <p:ph type="title"/>
          </p:nvPr>
        </p:nvSpPr>
        <p:spPr>
          <a:xfrm>
            <a:off x="156925" y="1535675"/>
            <a:ext cx="160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The </a:t>
            </a:r>
            <a:endParaRPr u="sng"/>
          </a:p>
          <a:p>
            <a:pPr indent="0" lvl="0" marL="0" rtl="0" algn="l">
              <a:spcBef>
                <a:spcPts val="0"/>
              </a:spcBef>
              <a:spcAft>
                <a:spcPts val="0"/>
              </a:spcAft>
              <a:buNone/>
            </a:pPr>
            <a:r>
              <a:rPr lang="en" u="sng"/>
              <a:t>Final </a:t>
            </a:r>
            <a:endParaRPr u="sng"/>
          </a:p>
          <a:p>
            <a:pPr indent="0" lvl="0" marL="0" rtl="0" algn="l">
              <a:spcBef>
                <a:spcPts val="0"/>
              </a:spcBef>
              <a:spcAft>
                <a:spcPts val="0"/>
              </a:spcAft>
              <a:buNone/>
            </a:pPr>
            <a:r>
              <a:rPr lang="en" u="sng"/>
              <a:t>BOM</a:t>
            </a:r>
            <a:endParaRPr u="sng"/>
          </a:p>
        </p:txBody>
      </p:sp>
      <p:graphicFrame>
        <p:nvGraphicFramePr>
          <p:cNvPr id="567" name="Google Shape;567;p74"/>
          <p:cNvGraphicFramePr/>
          <p:nvPr/>
        </p:nvGraphicFramePr>
        <p:xfrm>
          <a:off x="1315525" y="731450"/>
          <a:ext cx="3000000" cy="3000000"/>
        </p:xfrm>
        <a:graphic>
          <a:graphicData uri="http://schemas.openxmlformats.org/drawingml/2006/table">
            <a:tbl>
              <a:tblPr>
                <a:noFill/>
                <a:tableStyleId>{AEC5AAC7-DA7D-489C-98E3-05BDFF8941A6}</a:tableStyleId>
              </a:tblPr>
              <a:tblGrid>
                <a:gridCol w="1428250"/>
                <a:gridCol w="1087575"/>
                <a:gridCol w="1257850"/>
                <a:gridCol w="930300"/>
                <a:gridCol w="930300"/>
                <a:gridCol w="1899950"/>
              </a:tblGrid>
              <a:tr h="100000">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Component</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Supplier</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Quantity</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Unit Cost</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Total Cost</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c>
                  <a:txBody>
                    <a:bodyPr/>
                    <a:lstStyle/>
                    <a:p>
                      <a:pPr indent="0" lvl="0" marL="0" rtl="0" algn="ctr">
                        <a:spcBef>
                          <a:spcPts val="0"/>
                        </a:spcBef>
                        <a:spcAft>
                          <a:spcPts val="0"/>
                        </a:spcAft>
                        <a:buNone/>
                      </a:pPr>
                      <a:r>
                        <a:rPr b="1" lang="en" sz="1200">
                          <a:solidFill>
                            <a:srgbClr val="0D0D0D"/>
                          </a:solidFill>
                          <a:latin typeface="Times New Roman"/>
                          <a:ea typeface="Times New Roman"/>
                          <a:cs typeface="Times New Roman"/>
                          <a:sym typeface="Times New Roman"/>
                        </a:rPr>
                        <a:t>Notes</a:t>
                      </a:r>
                      <a:endParaRPr b="1"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5C9EB"/>
                    </a:solidFill>
                  </a:tcPr>
                </a:tc>
              </a:tr>
              <a:tr h="27415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Stepper Motor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Stepper Online</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$23.80</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$95.20</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NEMA 23 2.4NM</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415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Rotary Encoder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DigiKey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$5.76</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$23.04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Hall Effect position sensors</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415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Current Sensor </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DigiKey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8</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$5.69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$45.52</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Hall Effect current sensor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201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ESP32-Wroom 32</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0000FF"/>
                          </a:solidFill>
                          <a:latin typeface="Times New Roman"/>
                          <a:ea typeface="Times New Roman"/>
                          <a:cs typeface="Times New Roman"/>
                          <a:sym typeface="Times New Roman"/>
                          <a:hlinkClick r:id="rId6">
                            <a:extLst>
                              <a:ext uri="{A12FA001-AC4F-418D-AE19-62706E023703}">
                                <ahyp:hlinkClr val="tx"/>
                              </a:ext>
                            </a:extLst>
                          </a:hlinkClick>
                        </a:rPr>
                        <a:t>Amazon</a:t>
                      </a:r>
                      <a:endParaRPr sz="1200">
                        <a:solidFill>
                          <a:srgbClr val="0000FF"/>
                        </a:solidFill>
                        <a:latin typeface="Times New Roman"/>
                        <a:ea typeface="Times New Roman"/>
                        <a:cs typeface="Times New Roman"/>
                        <a:sym typeface="Times New Roman"/>
                      </a:endParaRPr>
                    </a:p>
                  </a:txBody>
                  <a:tcPr marT="45725" marB="45725" marR="45725" marL="457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chemeClr val="accent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$16.99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$16.99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Microcontroller for motor </a:t>
                      </a:r>
                      <a:r>
                        <a:rPr lang="en" sz="1200">
                          <a:latin typeface="Times New Roman"/>
                          <a:ea typeface="Times New Roman"/>
                          <a:cs typeface="Times New Roman"/>
                          <a:sym typeface="Times New Roman"/>
                        </a:rPr>
                        <a:t>subsystem</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3600">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CAN Bus Controller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7">
                            <a:extLst>
                              <a:ext uri="{A12FA001-AC4F-418D-AE19-62706E023703}">
                                <ahyp:hlinkClr val="tx"/>
                              </a:ext>
                            </a:extLst>
                          </a:hlinkClick>
                        </a:rPr>
                        <a:t>Digikey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$2.44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$9.76</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CAN bus controllers</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524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Power Supply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8">
                            <a:extLst>
                              <a:ext uri="{A12FA001-AC4F-418D-AE19-62706E023703}">
                                <ahyp:hlinkClr val="tx"/>
                              </a:ext>
                            </a:extLst>
                          </a:hlinkClick>
                        </a:rPr>
                        <a:t>Amazon</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$29.99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$29.99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AC-DC Power Supply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4201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Parallel Gripper with servo</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9">
                            <a:extLst>
                              <a:ext uri="{A12FA001-AC4F-418D-AE19-62706E023703}">
                                <ahyp:hlinkClr val="tx"/>
                              </a:ext>
                            </a:extLst>
                          </a:hlinkClick>
                        </a:rPr>
                        <a:t>Digikey</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$36.24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$36.24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End effector</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524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Joystick PCB</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None/>
                      </a:pPr>
                      <a:r>
                        <a:rPr lang="en" sz="1200" u="sng">
                          <a:solidFill>
                            <a:srgbClr val="1155CC"/>
                          </a:solidFill>
                          <a:latin typeface="Times New Roman"/>
                          <a:ea typeface="Times New Roman"/>
                          <a:cs typeface="Times New Roman"/>
                          <a:sym typeface="Times New Roman"/>
                          <a:hlinkClick r:id="rId10">
                            <a:extLst>
                              <a:ext uri="{A12FA001-AC4F-418D-AE19-62706E023703}">
                                <ahyp:hlinkClr val="tx"/>
                              </a:ext>
                            </a:extLst>
                          </a:hlinkClick>
                        </a:rPr>
                        <a:t>JLCPCB</a:t>
                      </a:r>
                      <a:endParaRPr sz="1200">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$16.82</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$84.09</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Joystick PCB</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52425">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Unified Board</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a:txBody>
                    <a:bodyPr/>
                    <a:lstStyle/>
                    <a:p>
                      <a:pPr indent="0" lvl="0" marL="0" rtl="0" algn="l">
                        <a:spcBef>
                          <a:spcPts val="0"/>
                        </a:spcBef>
                        <a:spcAft>
                          <a:spcPts val="0"/>
                        </a:spcAft>
                        <a:buClr>
                          <a:schemeClr val="dk1"/>
                        </a:buClr>
                        <a:buSzPts val="1100"/>
                        <a:buFont typeface="Arial"/>
                        <a:buNone/>
                      </a:pPr>
                      <a:r>
                        <a:rPr lang="en" sz="1200" u="sng">
                          <a:solidFill>
                            <a:srgbClr val="1155CC"/>
                          </a:solidFill>
                          <a:latin typeface="Times New Roman"/>
                          <a:ea typeface="Times New Roman"/>
                          <a:cs typeface="Times New Roman"/>
                          <a:sym typeface="Times New Roman"/>
                          <a:hlinkClick r:id="rId11">
                            <a:extLst>
                              <a:ext uri="{A12FA001-AC4F-418D-AE19-62706E023703}">
                                <ahyp:hlinkClr val="tx"/>
                              </a:ext>
                            </a:extLst>
                          </a:hlinkClick>
                        </a:rPr>
                        <a:t>JLCPCB</a:t>
                      </a:r>
                      <a:endParaRPr sz="1200">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5</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$22.74</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$113.68</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0D0D0D"/>
                          </a:solidFill>
                          <a:latin typeface="Times New Roman"/>
                          <a:ea typeface="Times New Roman"/>
                          <a:cs typeface="Times New Roman"/>
                          <a:sym typeface="Times New Roman"/>
                        </a:rPr>
                        <a:t>Unified Board</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54200">
                <a:tc gridSpan="3">
                  <a:txBody>
                    <a:bodyPr/>
                    <a:lstStyle/>
                    <a:p>
                      <a:pPr indent="0" lvl="0" marL="0" rtl="0" algn="ctr">
                        <a:spcBef>
                          <a:spcPts val="0"/>
                        </a:spcBef>
                        <a:spcAft>
                          <a:spcPts val="0"/>
                        </a:spcAft>
                        <a:buNone/>
                      </a:pPr>
                      <a:r>
                        <a:rPr lang="en" sz="1200">
                          <a:solidFill>
                            <a:srgbClr val="0D0D0D"/>
                          </a:solidFill>
                          <a:latin typeface="Times New Roman"/>
                          <a:ea typeface="Times New Roman"/>
                          <a:cs typeface="Times New Roman"/>
                          <a:sym typeface="Times New Roman"/>
                        </a:rPr>
                        <a:t>Total Cost</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E9F7"/>
                    </a:solidFill>
                  </a:tcPr>
                </a:tc>
                <a:tc hMerge="1"/>
                <a:tc hMerge="1"/>
                <a:tc gridSpan="3">
                  <a:txBody>
                    <a:bodyPr/>
                    <a:lstStyle/>
                    <a:p>
                      <a:pPr indent="0" lvl="0" marL="0" rtl="0" algn="ctr">
                        <a:spcBef>
                          <a:spcPts val="0"/>
                        </a:spcBef>
                        <a:spcAft>
                          <a:spcPts val="0"/>
                        </a:spcAft>
                        <a:buNone/>
                      </a:pPr>
                      <a:r>
                        <a:rPr lang="en" sz="1200">
                          <a:solidFill>
                            <a:srgbClr val="0D0D0D"/>
                          </a:solidFill>
                          <a:latin typeface="Times New Roman"/>
                          <a:ea typeface="Times New Roman"/>
                          <a:cs typeface="Times New Roman"/>
                          <a:sym typeface="Times New Roman"/>
                        </a:rPr>
                        <a:t>$454.51</a:t>
                      </a:r>
                      <a:endParaRPr sz="1200">
                        <a:solidFill>
                          <a:srgbClr val="0D0D0D"/>
                        </a:solidFill>
                        <a:latin typeface="Times New Roman"/>
                        <a:ea typeface="Times New Roman"/>
                        <a:cs typeface="Times New Roman"/>
                        <a:sym typeface="Times New Roman"/>
                      </a:endParaRPr>
                    </a:p>
                  </a:txBody>
                  <a:tcPr marT="45725" marB="45725" marR="45725" marL="457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hMerge="1"/>
                <a:tc hMerge="1"/>
              </a:tr>
            </a:tbl>
          </a:graphicData>
        </a:graphic>
      </p:graphicFrame>
      <p:pic>
        <p:nvPicPr>
          <p:cNvPr id="568" name="Google Shape;568;p74"/>
          <p:cNvPicPr preferRelativeResize="0"/>
          <p:nvPr/>
        </p:nvPicPr>
        <p:blipFill>
          <a:blip r:embed="rId12">
            <a:alphaModFix/>
          </a:blip>
          <a:stretch>
            <a:fillRect/>
          </a:stretch>
        </p:blipFill>
        <p:spPr>
          <a:xfrm>
            <a:off x="156925" y="261263"/>
            <a:ext cx="1158600" cy="1063800"/>
          </a:xfrm>
          <a:prstGeom prst="ellipse">
            <a:avLst/>
          </a:prstGeom>
          <a:noFill/>
          <a:ln cap="flat" cmpd="sng" w="28575">
            <a:solidFill>
              <a:schemeClr val="dk2"/>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5"/>
          <p:cNvSpPr txBox="1"/>
          <p:nvPr>
            <p:ph type="title"/>
          </p:nvPr>
        </p:nvSpPr>
        <p:spPr>
          <a:xfrm>
            <a:off x="1856400" y="479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Work Distribution</a:t>
            </a:r>
            <a:endParaRPr u="sng"/>
          </a:p>
        </p:txBody>
      </p:sp>
      <p:sp>
        <p:nvSpPr>
          <p:cNvPr id="574" name="Google Shape;574;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1400">
                <a:solidFill>
                  <a:schemeClr val="dk1"/>
                </a:solidFill>
              </a:rPr>
              <a:t>Emanuel Alvarez</a:t>
            </a:r>
            <a:r>
              <a:rPr lang="en" sz="1400">
                <a:solidFill>
                  <a:schemeClr val="dk1"/>
                </a:solidFill>
              </a:rPr>
              <a:t>: </a:t>
            </a:r>
            <a:endParaRPr sz="1400">
              <a:solidFill>
                <a:schemeClr val="dk1"/>
              </a:solidFill>
            </a:endParaRPr>
          </a:p>
          <a:p>
            <a:pPr indent="0" lvl="0" marL="0" rtl="0" algn="l">
              <a:spcBef>
                <a:spcPts val="1200"/>
              </a:spcBef>
              <a:spcAft>
                <a:spcPts val="0"/>
              </a:spcAft>
              <a:buClr>
                <a:schemeClr val="dk1"/>
              </a:buClr>
              <a:buSzPct val="78571"/>
              <a:buFont typeface="Arial"/>
              <a:buNone/>
            </a:pPr>
            <a:r>
              <a:rPr lang="en" sz="1400">
                <a:solidFill>
                  <a:schemeClr val="dk1"/>
                </a:solidFill>
              </a:rPr>
              <a:t>Joystick PCB and Current Sensor PCB design, programming, and integration.</a:t>
            </a:r>
            <a:endParaRPr sz="1400">
              <a:solidFill>
                <a:schemeClr val="dk1"/>
              </a:solidFill>
            </a:endParaRPr>
          </a:p>
          <a:p>
            <a:pPr indent="0" lvl="0" marL="0" rtl="0" algn="l">
              <a:spcBef>
                <a:spcPts val="1200"/>
              </a:spcBef>
              <a:spcAft>
                <a:spcPts val="0"/>
              </a:spcAft>
              <a:buNone/>
            </a:pPr>
            <a:r>
              <a:rPr b="1" lang="en" sz="1400">
                <a:solidFill>
                  <a:schemeClr val="dk1"/>
                </a:solidFill>
              </a:rPr>
              <a:t>Hani Bdeir</a:t>
            </a:r>
            <a:r>
              <a:rPr lang="en" sz="1400">
                <a:solidFill>
                  <a:schemeClr val="dk1"/>
                </a:solidFill>
              </a:rPr>
              <a:t>: </a:t>
            </a:r>
            <a:endParaRPr sz="1400">
              <a:solidFill>
                <a:schemeClr val="dk1"/>
              </a:solidFill>
            </a:endParaRPr>
          </a:p>
          <a:p>
            <a:pPr indent="0" lvl="0" marL="0" rtl="0" algn="l">
              <a:spcBef>
                <a:spcPts val="1200"/>
              </a:spcBef>
              <a:spcAft>
                <a:spcPts val="0"/>
              </a:spcAft>
              <a:buClr>
                <a:schemeClr val="dk1"/>
              </a:buClr>
              <a:buSzPct val="78571"/>
              <a:buFont typeface="Arial"/>
              <a:buNone/>
            </a:pPr>
            <a:r>
              <a:rPr lang="en" sz="1400">
                <a:solidFill>
                  <a:schemeClr val="dk1"/>
                </a:solidFill>
              </a:rPr>
              <a:t>Motor MCU PCB subsystem design, mechanical arm design, and ROS integration.</a:t>
            </a:r>
            <a:endParaRPr sz="1400">
              <a:solidFill>
                <a:schemeClr val="dk1"/>
              </a:solidFill>
            </a:endParaRPr>
          </a:p>
          <a:p>
            <a:pPr indent="0" lvl="0" marL="0" rtl="0" algn="l">
              <a:spcBef>
                <a:spcPts val="1200"/>
              </a:spcBef>
              <a:spcAft>
                <a:spcPts val="0"/>
              </a:spcAft>
              <a:buNone/>
            </a:pPr>
            <a:r>
              <a:rPr b="1" lang="en" sz="1400">
                <a:solidFill>
                  <a:schemeClr val="dk1"/>
                </a:solidFill>
              </a:rPr>
              <a:t>Hailey Gorak</a:t>
            </a:r>
            <a:r>
              <a:rPr lang="en" sz="1400">
                <a:solidFill>
                  <a:schemeClr val="dk1"/>
                </a:solidFill>
              </a:rPr>
              <a:t>: </a:t>
            </a:r>
            <a:endParaRPr sz="1400">
              <a:solidFill>
                <a:schemeClr val="dk1"/>
              </a:solidFill>
            </a:endParaRPr>
          </a:p>
          <a:p>
            <a:pPr indent="0" lvl="0" marL="0" rtl="0" algn="l">
              <a:spcBef>
                <a:spcPts val="1200"/>
              </a:spcBef>
              <a:spcAft>
                <a:spcPts val="0"/>
              </a:spcAft>
              <a:buClr>
                <a:schemeClr val="dk1"/>
              </a:buClr>
              <a:buSzPct val="78571"/>
              <a:buFont typeface="Arial"/>
              <a:buNone/>
            </a:pPr>
            <a:r>
              <a:rPr lang="en" sz="1400">
                <a:solidFill>
                  <a:schemeClr val="dk1"/>
                </a:solidFill>
              </a:rPr>
              <a:t>CAN bus development, MCU software integration, and Raspberry Pi setup.</a:t>
            </a:r>
            <a:endParaRPr sz="1400">
              <a:solidFill>
                <a:schemeClr val="dk1"/>
              </a:solidFill>
            </a:endParaRPr>
          </a:p>
          <a:p>
            <a:pPr indent="0" lvl="0" marL="0" rtl="0" algn="l">
              <a:spcBef>
                <a:spcPts val="1200"/>
              </a:spcBef>
              <a:spcAft>
                <a:spcPts val="0"/>
              </a:spcAft>
              <a:buNone/>
            </a:pPr>
            <a:r>
              <a:rPr b="1" lang="en" sz="1400">
                <a:solidFill>
                  <a:schemeClr val="dk1"/>
                </a:solidFill>
              </a:rPr>
              <a:t>Jackson Jacques III</a:t>
            </a:r>
            <a:r>
              <a:rPr lang="en" sz="1400">
                <a:solidFill>
                  <a:schemeClr val="dk1"/>
                </a:solidFill>
              </a:rPr>
              <a:t>: </a:t>
            </a:r>
            <a:endParaRPr sz="1400">
              <a:solidFill>
                <a:schemeClr val="dk1"/>
              </a:solidFill>
            </a:endParaRPr>
          </a:p>
          <a:p>
            <a:pPr indent="0" lvl="0" marL="0" rtl="0" algn="l">
              <a:spcBef>
                <a:spcPts val="1200"/>
              </a:spcBef>
              <a:spcAft>
                <a:spcPts val="0"/>
              </a:spcAft>
              <a:buClr>
                <a:schemeClr val="dk1"/>
              </a:buClr>
              <a:buSzPct val="78571"/>
              <a:buFont typeface="Arial"/>
              <a:buNone/>
            </a:pPr>
            <a:r>
              <a:rPr lang="en" sz="1400">
                <a:solidFill>
                  <a:schemeClr val="dk1"/>
                </a:solidFill>
              </a:rPr>
              <a:t>Power Distribution, Power Supply, and Voltage Regulation designs.</a:t>
            </a:r>
            <a:endParaRPr sz="1400">
              <a:solidFill>
                <a:schemeClr val="dk1"/>
              </a:solidFill>
            </a:endParaRPr>
          </a:p>
          <a:p>
            <a:pPr indent="0" lvl="0" marL="0" rtl="0" algn="l">
              <a:spcBef>
                <a:spcPts val="1200"/>
              </a:spcBef>
              <a:spcAft>
                <a:spcPts val="0"/>
              </a:spcAft>
              <a:buNone/>
            </a:pPr>
            <a:r>
              <a:rPr b="1" lang="en" sz="1400">
                <a:solidFill>
                  <a:schemeClr val="dk1"/>
                </a:solidFill>
              </a:rPr>
              <a:t>Nkunu Nuglozeh</a:t>
            </a:r>
            <a:r>
              <a:rPr lang="en" sz="1400">
                <a:solidFill>
                  <a:schemeClr val="dk1"/>
                </a:solidFill>
              </a:rPr>
              <a:t>: </a:t>
            </a:r>
            <a:endParaRPr sz="1400">
              <a:solidFill>
                <a:schemeClr val="dk1"/>
              </a:solidFill>
            </a:endParaRPr>
          </a:p>
          <a:p>
            <a:pPr indent="0" lvl="0" marL="0" rtl="0" algn="l">
              <a:spcBef>
                <a:spcPts val="1200"/>
              </a:spcBef>
              <a:spcAft>
                <a:spcPts val="1200"/>
              </a:spcAft>
              <a:buNone/>
            </a:pPr>
            <a:r>
              <a:rPr lang="en" sz="1400">
                <a:solidFill>
                  <a:schemeClr val="dk1"/>
                </a:solidFill>
              </a:rPr>
              <a:t>Unified Regulator and MCU PCB design.</a:t>
            </a:r>
            <a:endParaRPr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1857475" y="40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Goals &amp; Objectives:</a:t>
            </a:r>
            <a:endParaRPr u="sng"/>
          </a:p>
        </p:txBody>
      </p:sp>
      <p:sp>
        <p:nvSpPr>
          <p:cNvPr id="112" name="Google Shape;112;p19"/>
          <p:cNvSpPr txBox="1"/>
          <p:nvPr>
            <p:ph idx="1" type="body"/>
          </p:nvPr>
        </p:nvSpPr>
        <p:spPr>
          <a:xfrm>
            <a:off x="311700" y="1077550"/>
            <a:ext cx="8520600" cy="3830400"/>
          </a:xfrm>
          <a:prstGeom prst="rect">
            <a:avLst/>
          </a:prstGeom>
        </p:spPr>
        <p:txBody>
          <a:bodyPr anchorCtr="0" anchor="t" bIns="91425" lIns="91425" spcFirstLastPara="1" rIns="91425" wrap="square" tIns="91425">
            <a:noAutofit/>
          </a:bodyPr>
          <a:lstStyle/>
          <a:p>
            <a:pPr indent="-311150" lvl="0" marL="457200" rtl="0" algn="l">
              <a:spcBef>
                <a:spcPts val="1200"/>
              </a:spcBef>
              <a:spcAft>
                <a:spcPts val="0"/>
              </a:spcAft>
              <a:buClr>
                <a:schemeClr val="dk1"/>
              </a:buClr>
              <a:buSzPts val="1300"/>
              <a:buChar char="●"/>
            </a:pPr>
            <a:r>
              <a:rPr b="1" lang="en" sz="1300">
                <a:solidFill>
                  <a:schemeClr val="dk1"/>
                </a:solidFill>
              </a:rPr>
              <a:t>Achieve High Precision and Reliability in Automated Tasks</a:t>
            </a:r>
            <a:endParaRPr b="1"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Advanced Sensing</a:t>
            </a:r>
            <a:r>
              <a:rPr lang="en" sz="1300">
                <a:solidFill>
                  <a:schemeClr val="dk1"/>
                </a:solidFill>
              </a:rPr>
              <a:t>: Utilize rotary encoders as positional sensors for precise feedback.</a:t>
            </a:r>
            <a:endParaRPr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Comprehensive Control</a:t>
            </a:r>
            <a:r>
              <a:rPr lang="en" sz="1300">
                <a:solidFill>
                  <a:schemeClr val="dk1"/>
                </a:solidFill>
              </a:rPr>
              <a:t>: Implement precise position, velocity, and torque control.</a:t>
            </a:r>
            <a:endParaRPr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Efficient Communication</a:t>
            </a:r>
            <a:r>
              <a:rPr lang="en" sz="1300">
                <a:solidFill>
                  <a:schemeClr val="dk1"/>
                </a:solidFill>
              </a:rPr>
              <a:t>: </a:t>
            </a:r>
            <a:r>
              <a:rPr b="1" lang="en" sz="1300">
                <a:solidFill>
                  <a:schemeClr val="dk1"/>
                </a:solidFill>
              </a:rPr>
              <a:t>Transmit all data through a CAN bus system</a:t>
            </a:r>
            <a:r>
              <a:rPr lang="en" sz="1300">
                <a:solidFill>
                  <a:schemeClr val="dk1"/>
                </a:solidFill>
              </a:rPr>
              <a:t> for reliable and fast communication between components.</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Additional Goals Include:</a:t>
            </a:r>
            <a:endParaRPr b="1"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Tele-Operative Control</a:t>
            </a:r>
            <a:endParaRPr b="1"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Operate robotic movement using a joystick device.</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Features include emergency stop, record/replay functionality, and x/y/z-axis movement control.</a:t>
            </a:r>
            <a:endParaRPr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Interactive End Effector</a:t>
            </a:r>
            <a:endParaRPr b="1"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Equip the arm with a gripper or similar device to interact with objects, functioning like a hand.</a:t>
            </a:r>
            <a:endParaRPr sz="1300">
              <a:solidFill>
                <a:schemeClr val="dk1"/>
              </a:solidFill>
            </a:endParaRPr>
          </a:p>
          <a:p>
            <a:pPr indent="-311150" lvl="1" marL="914400" rtl="0" algn="l">
              <a:spcBef>
                <a:spcPts val="0"/>
              </a:spcBef>
              <a:spcAft>
                <a:spcPts val="0"/>
              </a:spcAft>
              <a:buClr>
                <a:schemeClr val="dk1"/>
              </a:buClr>
              <a:buSzPts val="1300"/>
              <a:buAutoNum type="arabicPeriod"/>
            </a:pPr>
            <a:r>
              <a:rPr b="1" lang="en" sz="1300">
                <a:solidFill>
                  <a:schemeClr val="dk1"/>
                </a:solidFill>
              </a:rPr>
              <a:t>Real-Time Positioning and Updates</a:t>
            </a:r>
            <a:endParaRPr b="1"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Enable the robotic arm to detect and update its position precisely in real time.</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Utilize the ROS (Robot Operating System) and Gazebo simulation environment for advanced control and visualization.</a:t>
            </a:r>
            <a:endParaRPr sz="1300">
              <a:solidFill>
                <a:schemeClr val="dk1"/>
              </a:solidFill>
            </a:endParaRPr>
          </a:p>
          <a:p>
            <a:pPr indent="0" lvl="0" marL="0" rtl="0" algn="l">
              <a:spcBef>
                <a:spcPts val="1200"/>
              </a:spcBef>
              <a:spcAft>
                <a:spcPts val="1200"/>
              </a:spcAft>
              <a:buNone/>
            </a:pPr>
            <a:r>
              <a:t/>
            </a:r>
            <a:endParaRPr sz="1400">
              <a:solidFill>
                <a:srgbClr val="0D0D0D"/>
              </a:solidFill>
            </a:endParaRPr>
          </a:p>
        </p:txBody>
      </p:sp>
      <p:pic>
        <p:nvPicPr>
          <p:cNvPr id="113" name="Google Shape;113;p19"/>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1919025" y="540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Engineering Requirements</a:t>
            </a:r>
            <a:endParaRPr u="sng"/>
          </a:p>
        </p:txBody>
      </p:sp>
      <p:pic>
        <p:nvPicPr>
          <p:cNvPr id="119" name="Google Shape;119;p20"/>
          <p:cNvPicPr preferRelativeResize="0"/>
          <p:nvPr/>
        </p:nvPicPr>
        <p:blipFill>
          <a:blip r:embed="rId3">
            <a:alphaModFix/>
          </a:blip>
          <a:stretch>
            <a:fillRect/>
          </a:stretch>
        </p:blipFill>
        <p:spPr>
          <a:xfrm>
            <a:off x="7853575" y="274200"/>
            <a:ext cx="752700" cy="709200"/>
          </a:xfrm>
          <a:prstGeom prst="ellipse">
            <a:avLst/>
          </a:prstGeom>
          <a:noFill/>
          <a:ln cap="flat" cmpd="sng" w="19050">
            <a:solidFill>
              <a:schemeClr val="dk2"/>
            </a:solidFill>
            <a:prstDash val="solid"/>
            <a:round/>
            <a:headEnd len="sm" w="sm" type="none"/>
            <a:tailEnd len="sm" w="sm" type="none"/>
          </a:ln>
        </p:spPr>
      </p:pic>
      <p:pic>
        <p:nvPicPr>
          <p:cNvPr id="120" name="Google Shape;120;p20"/>
          <p:cNvPicPr preferRelativeResize="0"/>
          <p:nvPr/>
        </p:nvPicPr>
        <p:blipFill>
          <a:blip r:embed="rId4">
            <a:alphaModFix/>
          </a:blip>
          <a:stretch>
            <a:fillRect/>
          </a:stretch>
        </p:blipFill>
        <p:spPr>
          <a:xfrm>
            <a:off x="703500" y="1060450"/>
            <a:ext cx="7737005" cy="3725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1885500" y="437075"/>
            <a:ext cx="5373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House of Quality</a:t>
            </a:r>
            <a:endParaRPr u="sng"/>
          </a:p>
        </p:txBody>
      </p:sp>
      <p:pic>
        <p:nvPicPr>
          <p:cNvPr id="126" name="Google Shape;126;p21"/>
          <p:cNvPicPr preferRelativeResize="0"/>
          <p:nvPr/>
        </p:nvPicPr>
        <p:blipFill rotWithShape="1">
          <a:blip r:embed="rId3">
            <a:alphaModFix/>
          </a:blip>
          <a:srcRect b="0" l="0" r="0" t="0"/>
          <a:stretch/>
        </p:blipFill>
        <p:spPr>
          <a:xfrm>
            <a:off x="697250" y="1157638"/>
            <a:ext cx="7749504" cy="3583389"/>
          </a:xfrm>
          <a:prstGeom prst="rect">
            <a:avLst/>
          </a:prstGeom>
          <a:noFill/>
          <a:ln cap="flat" cmpd="sng" w="28575">
            <a:solidFill>
              <a:schemeClr val="dk2"/>
            </a:solidFill>
            <a:prstDash val="solid"/>
            <a:round/>
            <a:headEnd len="sm" w="sm" type="none"/>
            <a:tailEnd len="sm" w="sm" type="none"/>
          </a:ln>
        </p:spPr>
      </p:pic>
      <p:pic>
        <p:nvPicPr>
          <p:cNvPr id="127" name="Google Shape;127;p21"/>
          <p:cNvPicPr preferRelativeResize="0"/>
          <p:nvPr/>
        </p:nvPicPr>
        <p:blipFill>
          <a:blip r:embed="rId4">
            <a:alphaModFix/>
          </a:blip>
          <a:stretch>
            <a:fillRect/>
          </a:stretch>
        </p:blipFill>
        <p:spPr>
          <a:xfrm>
            <a:off x="7576000" y="191513"/>
            <a:ext cx="1158600" cy="1063800"/>
          </a:xfrm>
          <a:prstGeom prst="ellipse">
            <a:avLst/>
          </a:prstGeom>
          <a:noFill/>
          <a:ln cap="flat" cmpd="sng" w="2857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